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36004500"/>
  <p:notesSz cx="29457650" cy="41122600"/>
  <p:defaultTextStyle>
    <a:defPPr>
      <a:defRPr lang="fr-FR"/>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1340">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CC"/>
    <a:srgbClr val="CC99FF"/>
    <a:srgbClr val="0066FF"/>
    <a:srgbClr val="800080"/>
    <a:srgbClr val="990099"/>
    <a:srgbClr val="CC6600"/>
    <a:srgbClr val="CC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6730" autoAdjust="0"/>
  </p:normalViewPr>
  <p:slideViewPr>
    <p:cSldViewPr>
      <p:cViewPr>
        <p:scale>
          <a:sx n="30" d="100"/>
          <a:sy n="30" d="100"/>
        </p:scale>
        <p:origin x="-811" y="-58"/>
      </p:cViewPr>
      <p:guideLst>
        <p:guide orient="horz" pos="11340"/>
        <p:guide pos="1020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305" y="11185525"/>
            <a:ext cx="27543443" cy="7716838"/>
          </a:xfrm>
        </p:spPr>
        <p:txBody>
          <a:bodyPr/>
          <a:lstStyle/>
          <a:p>
            <a:r>
              <a:rPr lang="fr-FR"/>
              <a:t>Cliquez pour modifier le style du titre</a:t>
            </a:r>
          </a:p>
        </p:txBody>
      </p:sp>
      <p:sp>
        <p:nvSpPr>
          <p:cNvPr id="3" name="Sous-titre 2"/>
          <p:cNvSpPr>
            <a:spLocks noGrp="1"/>
          </p:cNvSpPr>
          <p:nvPr>
            <p:ph type="subTitle" idx="1"/>
          </p:nvPr>
        </p:nvSpPr>
        <p:spPr>
          <a:xfrm>
            <a:off x="4860608" y="20402551"/>
            <a:ext cx="22682835"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D3ED74-7399-4E9C-ACC0-096E558DE78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A8520A-82CD-4F38-BE90-8594DE574B8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492937" y="1441450"/>
            <a:ext cx="7290911" cy="307213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620203" y="1441450"/>
            <a:ext cx="21735574" cy="3072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555951-B447-4CCD-A104-C7344205392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941FBA-FA80-41C3-BB52-A2374842F8C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60321" y="23136226"/>
            <a:ext cx="27543443" cy="7151688"/>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2560321" y="15260639"/>
            <a:ext cx="27543443"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B09C2F-085E-4C53-954E-78600C4785C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620204" y="8401050"/>
            <a:ext cx="14513243" cy="2376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6270606" y="8401050"/>
            <a:ext cx="14513243" cy="2376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04129B5-2F53-4A7B-A8B1-D6B3A223EEB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620203" y="8059738"/>
            <a:ext cx="14317504"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620203" y="11418888"/>
            <a:ext cx="14317504"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6460631" y="8059738"/>
            <a:ext cx="14323218"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6460631" y="11418888"/>
            <a:ext cx="14323218"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F35AEA3-F350-47F5-82C3-DAB9D41E3CF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C333B76-47F6-4142-8C2D-6B751B7F84B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F9B3299-9CC0-4C1A-9DD0-2C0F90210A3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204" y="1433513"/>
            <a:ext cx="10661333" cy="6100762"/>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2668727" y="1433514"/>
            <a:ext cx="18115121" cy="30729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20204" y="7534275"/>
            <a:ext cx="10661333" cy="24628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8196F9-0713-4F1E-A6E1-31EE8981A9A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50794" y="25203150"/>
            <a:ext cx="19442430" cy="2974976"/>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6350794" y="3217863"/>
            <a:ext cx="19442430" cy="2160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50794" y="28178126"/>
            <a:ext cx="19442430" cy="4225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703C8C-5340-4ED6-B684-2FDF7A1AA10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20203" y="1441098"/>
            <a:ext cx="29163645" cy="6000750"/>
          </a:xfrm>
          <a:prstGeom prst="rect">
            <a:avLst/>
          </a:prstGeom>
          <a:noFill/>
          <a:ln w="9525">
            <a:noFill/>
            <a:miter lim="800000"/>
            <a:headEnd/>
            <a:tailEnd/>
          </a:ln>
        </p:spPr>
        <p:txBody>
          <a:bodyPr vert="horz" wrap="square" lIns="411480" tIns="205740" rIns="411480" bIns="20574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1620203" y="8401403"/>
            <a:ext cx="29163645" cy="23761347"/>
          </a:xfrm>
          <a:prstGeom prst="rect">
            <a:avLst/>
          </a:prstGeom>
          <a:noFill/>
          <a:ln w="9525">
            <a:noFill/>
            <a:miter lim="800000"/>
            <a:headEnd/>
            <a:tailEnd/>
          </a:ln>
        </p:spPr>
        <p:txBody>
          <a:bodyPr vert="horz" wrap="square" lIns="411480" tIns="205740" rIns="411480" bIns="20574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1620203" y="32788932"/>
            <a:ext cx="7560945" cy="249943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defRPr sz="63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11071384" y="32788932"/>
            <a:ext cx="10261283" cy="249943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ctr">
              <a:defRPr sz="63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23222903" y="32788932"/>
            <a:ext cx="7560945" cy="249943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r">
              <a:defRPr sz="6300">
                <a:latin typeface="Arial" charset="0"/>
                <a:cs typeface="Arial" charset="0"/>
              </a:defRPr>
            </a:lvl1pPr>
          </a:lstStyle>
          <a:p>
            <a:pPr>
              <a:defRPr/>
            </a:pPr>
            <a:fld id="{4EEEDE0B-0D70-4032-BF73-AF8D1B12416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114800" rtl="0" eaLnBrk="0" fontAlgn="base" hangingPunct="0">
        <a:spcBef>
          <a:spcPct val="0"/>
        </a:spcBef>
        <a:spcAft>
          <a:spcPct val="0"/>
        </a:spcAft>
        <a:defRPr sz="19800">
          <a:solidFill>
            <a:schemeClr val="tx2"/>
          </a:solidFill>
          <a:latin typeface="+mj-lt"/>
          <a:ea typeface="+mj-ea"/>
          <a:cs typeface="+mj-cs"/>
        </a:defRPr>
      </a:lvl1pPr>
      <a:lvl2pPr algn="ctr" defTabSz="4114800" rtl="0" eaLnBrk="0" fontAlgn="base" hangingPunct="0">
        <a:spcBef>
          <a:spcPct val="0"/>
        </a:spcBef>
        <a:spcAft>
          <a:spcPct val="0"/>
        </a:spcAft>
        <a:defRPr sz="19800">
          <a:solidFill>
            <a:schemeClr val="tx2"/>
          </a:solidFill>
          <a:latin typeface="Arial" charset="0"/>
          <a:cs typeface="Arial" charset="0"/>
        </a:defRPr>
      </a:lvl2pPr>
      <a:lvl3pPr algn="ctr" defTabSz="4114800" rtl="0" eaLnBrk="0" fontAlgn="base" hangingPunct="0">
        <a:spcBef>
          <a:spcPct val="0"/>
        </a:spcBef>
        <a:spcAft>
          <a:spcPct val="0"/>
        </a:spcAft>
        <a:defRPr sz="19800">
          <a:solidFill>
            <a:schemeClr val="tx2"/>
          </a:solidFill>
          <a:latin typeface="Arial" charset="0"/>
          <a:cs typeface="Arial" charset="0"/>
        </a:defRPr>
      </a:lvl3pPr>
      <a:lvl4pPr algn="ctr" defTabSz="4114800" rtl="0" eaLnBrk="0" fontAlgn="base" hangingPunct="0">
        <a:spcBef>
          <a:spcPct val="0"/>
        </a:spcBef>
        <a:spcAft>
          <a:spcPct val="0"/>
        </a:spcAft>
        <a:defRPr sz="19800">
          <a:solidFill>
            <a:schemeClr val="tx2"/>
          </a:solidFill>
          <a:latin typeface="Arial" charset="0"/>
          <a:cs typeface="Arial" charset="0"/>
        </a:defRPr>
      </a:lvl4pPr>
      <a:lvl5pPr algn="ctr" defTabSz="4114800" rtl="0" eaLnBrk="0" fontAlgn="base" hangingPunct="0">
        <a:spcBef>
          <a:spcPct val="0"/>
        </a:spcBef>
        <a:spcAft>
          <a:spcPct val="0"/>
        </a:spcAft>
        <a:defRPr sz="19800">
          <a:solidFill>
            <a:schemeClr val="tx2"/>
          </a:solidFill>
          <a:latin typeface="Arial" charset="0"/>
          <a:cs typeface="Arial" charset="0"/>
        </a:defRPr>
      </a:lvl5pPr>
      <a:lvl6pPr marL="457200" algn="ctr" defTabSz="4114800" rtl="0" fontAlgn="base">
        <a:spcBef>
          <a:spcPct val="0"/>
        </a:spcBef>
        <a:spcAft>
          <a:spcPct val="0"/>
        </a:spcAft>
        <a:defRPr sz="19800">
          <a:solidFill>
            <a:schemeClr val="tx2"/>
          </a:solidFill>
          <a:latin typeface="Arial" charset="0"/>
          <a:cs typeface="Arial" charset="0"/>
        </a:defRPr>
      </a:lvl6pPr>
      <a:lvl7pPr marL="914400" algn="ctr" defTabSz="4114800" rtl="0" fontAlgn="base">
        <a:spcBef>
          <a:spcPct val="0"/>
        </a:spcBef>
        <a:spcAft>
          <a:spcPct val="0"/>
        </a:spcAft>
        <a:defRPr sz="19800">
          <a:solidFill>
            <a:schemeClr val="tx2"/>
          </a:solidFill>
          <a:latin typeface="Arial" charset="0"/>
          <a:cs typeface="Arial" charset="0"/>
        </a:defRPr>
      </a:lvl7pPr>
      <a:lvl8pPr marL="1371600" algn="ctr" defTabSz="4114800" rtl="0" fontAlgn="base">
        <a:spcBef>
          <a:spcPct val="0"/>
        </a:spcBef>
        <a:spcAft>
          <a:spcPct val="0"/>
        </a:spcAft>
        <a:defRPr sz="19800">
          <a:solidFill>
            <a:schemeClr val="tx2"/>
          </a:solidFill>
          <a:latin typeface="Arial" charset="0"/>
          <a:cs typeface="Arial" charset="0"/>
        </a:defRPr>
      </a:lvl8pPr>
      <a:lvl9pPr marL="1828800" algn="ctr" defTabSz="4114800" rtl="0" fontAlgn="base">
        <a:spcBef>
          <a:spcPct val="0"/>
        </a:spcBef>
        <a:spcAft>
          <a:spcPct val="0"/>
        </a:spcAft>
        <a:defRPr sz="19800">
          <a:solidFill>
            <a:schemeClr val="tx2"/>
          </a:solidFill>
          <a:latin typeface="Arial" charset="0"/>
          <a:cs typeface="Arial" charset="0"/>
        </a:defRPr>
      </a:lvl9pPr>
    </p:titleStyle>
    <p:bodyStyle>
      <a:lvl1pPr marL="1543050" indent="-1543050" algn="l" defTabSz="4114800" rtl="0" eaLnBrk="0" fontAlgn="base" hangingPunct="0">
        <a:spcBef>
          <a:spcPct val="20000"/>
        </a:spcBef>
        <a:spcAft>
          <a:spcPct val="0"/>
        </a:spcAft>
        <a:buChar char="•"/>
        <a:defRPr sz="14400">
          <a:solidFill>
            <a:schemeClr val="tx1"/>
          </a:solidFill>
          <a:latin typeface="+mn-lt"/>
          <a:ea typeface="+mn-ea"/>
          <a:cs typeface="+mn-cs"/>
        </a:defRPr>
      </a:lvl1pPr>
      <a:lvl2pPr marL="3343275" indent="-1285875" algn="l" defTabSz="4114800" rtl="0" eaLnBrk="0" fontAlgn="base" hangingPunct="0">
        <a:spcBef>
          <a:spcPct val="20000"/>
        </a:spcBef>
        <a:spcAft>
          <a:spcPct val="0"/>
        </a:spcAft>
        <a:buChar char="–"/>
        <a:defRPr sz="12600">
          <a:solidFill>
            <a:schemeClr val="tx1"/>
          </a:solidFill>
          <a:latin typeface="+mn-lt"/>
          <a:cs typeface="+mn-cs"/>
        </a:defRPr>
      </a:lvl2pPr>
      <a:lvl3pPr marL="5143500" indent="-1028700" algn="l" defTabSz="4114800" rtl="0" eaLnBrk="0" fontAlgn="base" hangingPunct="0">
        <a:spcBef>
          <a:spcPct val="20000"/>
        </a:spcBef>
        <a:spcAft>
          <a:spcPct val="0"/>
        </a:spcAft>
        <a:buChar char="•"/>
        <a:defRPr sz="10800">
          <a:solidFill>
            <a:schemeClr val="tx1"/>
          </a:solidFill>
          <a:latin typeface="+mn-lt"/>
          <a:cs typeface="+mn-cs"/>
        </a:defRPr>
      </a:lvl3pPr>
      <a:lvl4pPr marL="7200900" indent="-1028700" algn="l" defTabSz="4114800" rtl="0" eaLnBrk="0" fontAlgn="base" hangingPunct="0">
        <a:spcBef>
          <a:spcPct val="20000"/>
        </a:spcBef>
        <a:spcAft>
          <a:spcPct val="0"/>
        </a:spcAft>
        <a:buChar char="–"/>
        <a:defRPr sz="9000">
          <a:solidFill>
            <a:schemeClr val="tx1"/>
          </a:solidFill>
          <a:latin typeface="+mn-lt"/>
          <a:cs typeface="+mn-cs"/>
        </a:defRPr>
      </a:lvl4pPr>
      <a:lvl5pPr marL="9258300" indent="-1028700" algn="l" defTabSz="4114800" rtl="0" eaLnBrk="0" fontAlgn="base" hangingPunct="0">
        <a:spcBef>
          <a:spcPct val="20000"/>
        </a:spcBef>
        <a:spcAft>
          <a:spcPct val="0"/>
        </a:spcAft>
        <a:buChar char="»"/>
        <a:defRPr sz="9000">
          <a:solidFill>
            <a:schemeClr val="tx1"/>
          </a:solidFill>
          <a:latin typeface="+mn-lt"/>
          <a:cs typeface="+mn-cs"/>
        </a:defRPr>
      </a:lvl5pPr>
      <a:lvl6pPr marL="9715500" indent="-1028700" algn="l" defTabSz="4114800" rtl="0" fontAlgn="base">
        <a:spcBef>
          <a:spcPct val="20000"/>
        </a:spcBef>
        <a:spcAft>
          <a:spcPct val="0"/>
        </a:spcAft>
        <a:buChar char="»"/>
        <a:defRPr sz="9000">
          <a:solidFill>
            <a:schemeClr val="tx1"/>
          </a:solidFill>
          <a:latin typeface="+mn-lt"/>
          <a:cs typeface="+mn-cs"/>
        </a:defRPr>
      </a:lvl6pPr>
      <a:lvl7pPr marL="10172700" indent="-1028700" algn="l" defTabSz="4114800" rtl="0" fontAlgn="base">
        <a:spcBef>
          <a:spcPct val="20000"/>
        </a:spcBef>
        <a:spcAft>
          <a:spcPct val="0"/>
        </a:spcAft>
        <a:buChar char="»"/>
        <a:defRPr sz="9000">
          <a:solidFill>
            <a:schemeClr val="tx1"/>
          </a:solidFill>
          <a:latin typeface="+mn-lt"/>
          <a:cs typeface="+mn-cs"/>
        </a:defRPr>
      </a:lvl7pPr>
      <a:lvl8pPr marL="10629900" indent="-1028700" algn="l" defTabSz="4114800" rtl="0" fontAlgn="base">
        <a:spcBef>
          <a:spcPct val="20000"/>
        </a:spcBef>
        <a:spcAft>
          <a:spcPct val="0"/>
        </a:spcAft>
        <a:buChar char="»"/>
        <a:defRPr sz="9000">
          <a:solidFill>
            <a:schemeClr val="tx1"/>
          </a:solidFill>
          <a:latin typeface="+mn-lt"/>
          <a:cs typeface="+mn-cs"/>
        </a:defRPr>
      </a:lvl8pPr>
      <a:lvl9pPr marL="11087100" indent="-1028700" algn="l" defTabSz="4114800" rtl="0" fontAlgn="base">
        <a:spcBef>
          <a:spcPct val="20000"/>
        </a:spcBef>
        <a:spcAft>
          <a:spcPct val="0"/>
        </a:spcAft>
        <a:buChar char="»"/>
        <a:defRPr sz="9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oleObject" Target="../embeddings/oleObject1.bin"/><Relationship Id="rId21" Type="http://schemas.openxmlformats.org/officeDocument/2006/relationships/image" Target="../media/image12.png"/><Relationship Id="rId7" Type="http://schemas.openxmlformats.org/officeDocument/2006/relationships/oleObject" Target="../embeddings/oleObject4.bin"/><Relationship Id="rId12" Type="http://schemas.openxmlformats.org/officeDocument/2006/relationships/image" Target="../media/image3.jpeg"/><Relationship Id="rId17" Type="http://schemas.openxmlformats.org/officeDocument/2006/relationships/image" Target="../media/image8.jpeg"/><Relationship Id="rId2" Type="http://schemas.openxmlformats.org/officeDocument/2006/relationships/slideLayout" Target="../slideLayouts/slideLayout7.xml"/><Relationship Id="rId16" Type="http://schemas.openxmlformats.org/officeDocument/2006/relationships/image" Target="../media/image7.emf"/><Relationship Id="rId20" Type="http://schemas.openxmlformats.org/officeDocument/2006/relationships/image" Target="../media/image11.jpe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image" Target="../media/image6.png"/><Relationship Id="rId10" Type="http://schemas.openxmlformats.org/officeDocument/2006/relationships/image" Target="../media/image2.wmf"/><Relationship Id="rId19" Type="http://schemas.openxmlformats.org/officeDocument/2006/relationships/image" Target="../media/image10.png"/><Relationship Id="rId4" Type="http://schemas.openxmlformats.org/officeDocument/2006/relationships/image" Target="../media/image1.wmf"/><Relationship Id="rId9" Type="http://schemas.openxmlformats.org/officeDocument/2006/relationships/oleObject" Target="../embeddings/oleObject6.bin"/><Relationship Id="rId1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AutoShape 8"/>
          <p:cNvSpPr>
            <a:spLocks noChangeArrowheads="1"/>
          </p:cNvSpPr>
          <p:nvPr/>
        </p:nvSpPr>
        <p:spPr bwMode="auto">
          <a:xfrm>
            <a:off x="518637" y="719667"/>
            <a:ext cx="31302483" cy="3760611"/>
          </a:xfrm>
          <a:prstGeom prst="roundRect">
            <a:avLst>
              <a:gd name="adj" fmla="val 16667"/>
            </a:avLst>
          </a:prstGeom>
          <a:noFill/>
          <a:ln w="101600">
            <a:solidFill>
              <a:schemeClr val="accent2"/>
            </a:solidFill>
            <a:round/>
            <a:headEnd/>
            <a:tailEnd/>
          </a:ln>
        </p:spPr>
        <p:txBody>
          <a:bodyPr wrap="none" anchor="ctr"/>
          <a:lstStyle/>
          <a:p>
            <a:pPr algn="ctr" defTabSz="4114800"/>
            <a:endParaRPr lang="en-US" sz="8100" dirty="0"/>
          </a:p>
        </p:txBody>
      </p:sp>
      <p:sp>
        <p:nvSpPr>
          <p:cNvPr id="1036" name="Text Box 10"/>
          <p:cNvSpPr txBox="1">
            <a:spLocks noChangeArrowheads="1"/>
          </p:cNvSpPr>
          <p:nvPr/>
        </p:nvSpPr>
        <p:spPr bwMode="auto">
          <a:xfrm>
            <a:off x="770666" y="3570272"/>
            <a:ext cx="7038567" cy="861774"/>
          </a:xfrm>
          <a:prstGeom prst="rect">
            <a:avLst/>
          </a:prstGeom>
          <a:noFill/>
          <a:ln w="9525">
            <a:noFill/>
            <a:miter lim="800000"/>
            <a:headEnd/>
            <a:tailEnd/>
          </a:ln>
        </p:spPr>
        <p:txBody>
          <a:bodyPr wrap="square">
            <a:spAutoFit/>
          </a:bodyPr>
          <a:lstStyle/>
          <a:p>
            <a:pPr algn="ctr" defTabSz="4114800">
              <a:spcBef>
                <a:spcPct val="50000"/>
              </a:spcBef>
            </a:pPr>
            <a:r>
              <a:rPr lang="fr-FR" sz="2000" b="1" dirty="0">
                <a:latin typeface="Times New Roman" pitchFamily="18" charset="0"/>
                <a:cs typeface="Times New Roman" pitchFamily="18" charset="0"/>
              </a:rPr>
              <a:t>Université Frères  Mentouri  Constantine 1 </a:t>
            </a:r>
          </a:p>
          <a:p>
            <a:pPr algn="ctr" defTabSz="4114800">
              <a:spcBef>
                <a:spcPct val="50000"/>
              </a:spcBef>
            </a:pPr>
            <a:r>
              <a:rPr lang="fr-FR" sz="2000" b="1" dirty="0">
                <a:latin typeface="Times New Roman" pitchFamily="18" charset="0"/>
                <a:cs typeface="Times New Roman" pitchFamily="18" charset="0"/>
              </a:rPr>
              <a:t> Faculté des sciences de la technologie </a:t>
            </a:r>
          </a:p>
        </p:txBody>
      </p:sp>
      <p:sp>
        <p:nvSpPr>
          <p:cNvPr id="1037" name="Text Box 11"/>
          <p:cNvSpPr txBox="1">
            <a:spLocks noChangeArrowheads="1"/>
          </p:cNvSpPr>
          <p:nvPr/>
        </p:nvSpPr>
        <p:spPr bwMode="auto">
          <a:xfrm>
            <a:off x="6629333" y="428502"/>
            <a:ext cx="20431267" cy="2769989"/>
          </a:xfrm>
          <a:prstGeom prst="rect">
            <a:avLst/>
          </a:prstGeom>
          <a:noFill/>
          <a:ln w="9525">
            <a:noFill/>
            <a:miter lim="800000"/>
            <a:headEnd/>
            <a:tailEnd/>
          </a:ln>
        </p:spPr>
        <p:txBody>
          <a:bodyPr wrap="square">
            <a:spAutoFit/>
          </a:bodyPr>
          <a:lstStyle/>
          <a:p>
            <a:pPr algn="ctr" defTabSz="4114800"/>
            <a:endParaRPr lang="fr-FR" sz="1800" b="1" dirty="0"/>
          </a:p>
          <a:p>
            <a:pPr algn="ctr" defTabSz="4114800"/>
            <a:r>
              <a:rPr lang="fr-FR" sz="6000" b="1" dirty="0">
                <a:latin typeface="Times New Roman" pitchFamily="18" charset="0"/>
                <a:cs typeface="Times New Roman" pitchFamily="18" charset="0"/>
              </a:rPr>
              <a:t>Licence Académique à Recrutement National  </a:t>
            </a:r>
          </a:p>
          <a:p>
            <a:pPr algn="ctr" defTabSz="4114800"/>
            <a:r>
              <a:rPr lang="fr-FR" sz="7200" b="1" dirty="0">
                <a:latin typeface="Times New Roman" pitchFamily="18" charset="0"/>
                <a:cs typeface="Times New Roman" pitchFamily="18" charset="0"/>
              </a:rPr>
              <a:t>Ingénierie des transports (IT)</a:t>
            </a:r>
            <a:endParaRPr lang="fr-FR" sz="7200" b="1" dirty="0">
              <a:solidFill>
                <a:srgbClr val="0066FF"/>
              </a:solidFill>
              <a:latin typeface="Times New Roman" pitchFamily="18" charset="0"/>
              <a:cs typeface="Times New Roman" pitchFamily="18" charset="0"/>
            </a:endParaRPr>
          </a:p>
          <a:p>
            <a:pPr algn="ctr" defTabSz="4114800"/>
            <a:r>
              <a:rPr lang="fr-FR" sz="2400" b="1" i="1" dirty="0">
                <a:latin typeface="Times New Roman" pitchFamily="18" charset="0"/>
                <a:cs typeface="Times New Roman" pitchFamily="18" charset="0"/>
              </a:rPr>
              <a:t>Responsable :Dr.  A. BOUAFIA    </a:t>
            </a:r>
            <a:r>
              <a:rPr lang="fr-FR" sz="2400" b="1" dirty="0">
                <a:latin typeface="Times New Roman" pitchFamily="18" charset="0"/>
                <a:cs typeface="Times New Roman" pitchFamily="18" charset="0"/>
              </a:rPr>
              <a:t>Email : </a:t>
            </a:r>
            <a:r>
              <a:rPr lang="fr-FR" sz="2400" b="1" dirty="0">
                <a:solidFill>
                  <a:srgbClr val="002060"/>
                </a:solidFill>
                <a:latin typeface="Times New Roman" pitchFamily="18" charset="0"/>
                <a:cs typeface="Times New Roman" pitchFamily="18" charset="0"/>
              </a:rPr>
              <a:t>bouafia.aek@gmail.com</a:t>
            </a:r>
            <a:endParaRPr lang="en-US" sz="2400" dirty="0">
              <a:solidFill>
                <a:srgbClr val="002060"/>
              </a:solidFill>
              <a:latin typeface="Times New Roman" pitchFamily="18" charset="0"/>
              <a:cs typeface="Times New Roman" pitchFamily="18" charset="0"/>
            </a:endParaRPr>
          </a:p>
        </p:txBody>
      </p:sp>
      <p:sp>
        <p:nvSpPr>
          <p:cNvPr id="1038" name="Rectangle 145"/>
          <p:cNvSpPr>
            <a:spLocks noChangeArrowheads="1"/>
          </p:cNvSpPr>
          <p:nvPr/>
        </p:nvSpPr>
        <p:spPr bwMode="auto">
          <a:xfrm>
            <a:off x="0" y="17584209"/>
            <a:ext cx="184731" cy="461665"/>
          </a:xfrm>
          <a:prstGeom prst="rect">
            <a:avLst/>
          </a:prstGeom>
          <a:noFill/>
          <a:ln w="9525">
            <a:noFill/>
            <a:miter lim="800000"/>
            <a:headEnd/>
            <a:tailEnd/>
          </a:ln>
        </p:spPr>
        <p:txBody>
          <a:bodyPr wrap="none" anchor="ctr">
            <a:spAutoFit/>
          </a:bodyPr>
          <a:lstStyle/>
          <a:p>
            <a:endParaRPr lang="en-US" sz="2400" dirty="0"/>
          </a:p>
        </p:txBody>
      </p:sp>
      <p:sp>
        <p:nvSpPr>
          <p:cNvPr id="1039" name="Rectangle 146"/>
          <p:cNvSpPr>
            <a:spLocks noChangeArrowheads="1"/>
          </p:cNvSpPr>
          <p:nvPr/>
        </p:nvSpPr>
        <p:spPr bwMode="auto">
          <a:xfrm>
            <a:off x="0" y="17907001"/>
            <a:ext cx="184731" cy="461665"/>
          </a:xfrm>
          <a:prstGeom prst="rect">
            <a:avLst/>
          </a:prstGeom>
          <a:noFill/>
          <a:ln w="9525">
            <a:noFill/>
            <a:miter lim="800000"/>
            <a:headEnd/>
            <a:tailEnd/>
          </a:ln>
        </p:spPr>
        <p:txBody>
          <a:bodyPr wrap="none" anchor="ctr">
            <a:spAutoFit/>
          </a:bodyPr>
          <a:lstStyle/>
          <a:p>
            <a:endParaRPr lang="en-US" sz="2400" dirty="0"/>
          </a:p>
        </p:txBody>
      </p:sp>
      <p:sp>
        <p:nvSpPr>
          <p:cNvPr id="1040" name="Rectangle 149"/>
          <p:cNvSpPr>
            <a:spLocks noChangeArrowheads="1"/>
          </p:cNvSpPr>
          <p:nvPr/>
        </p:nvSpPr>
        <p:spPr bwMode="auto">
          <a:xfrm>
            <a:off x="0" y="17559515"/>
            <a:ext cx="184731" cy="461665"/>
          </a:xfrm>
          <a:prstGeom prst="rect">
            <a:avLst/>
          </a:prstGeom>
          <a:noFill/>
          <a:ln w="9525">
            <a:noFill/>
            <a:miter lim="800000"/>
            <a:headEnd/>
            <a:tailEnd/>
          </a:ln>
        </p:spPr>
        <p:txBody>
          <a:bodyPr wrap="none" anchor="ctr">
            <a:spAutoFit/>
          </a:bodyPr>
          <a:lstStyle/>
          <a:p>
            <a:endParaRPr lang="en-US" sz="2400" dirty="0"/>
          </a:p>
        </p:txBody>
      </p:sp>
      <p:sp>
        <p:nvSpPr>
          <p:cNvPr id="1041" name="Rectangle 150"/>
          <p:cNvSpPr>
            <a:spLocks noChangeArrowheads="1"/>
          </p:cNvSpPr>
          <p:nvPr/>
        </p:nvSpPr>
        <p:spPr bwMode="auto">
          <a:xfrm>
            <a:off x="0" y="17931695"/>
            <a:ext cx="184731" cy="461665"/>
          </a:xfrm>
          <a:prstGeom prst="rect">
            <a:avLst/>
          </a:prstGeom>
          <a:noFill/>
          <a:ln w="9525">
            <a:noFill/>
            <a:miter lim="800000"/>
            <a:headEnd/>
            <a:tailEnd/>
          </a:ln>
        </p:spPr>
        <p:txBody>
          <a:bodyPr wrap="none" anchor="ctr">
            <a:spAutoFit/>
          </a:bodyPr>
          <a:lstStyle/>
          <a:p>
            <a:endParaRPr lang="en-US" sz="2400" dirty="0"/>
          </a:p>
        </p:txBody>
      </p:sp>
      <p:sp>
        <p:nvSpPr>
          <p:cNvPr id="1042" name="Rectangle 153"/>
          <p:cNvSpPr>
            <a:spLocks noChangeArrowheads="1"/>
          </p:cNvSpPr>
          <p:nvPr/>
        </p:nvSpPr>
        <p:spPr bwMode="auto">
          <a:xfrm>
            <a:off x="0" y="17578917"/>
            <a:ext cx="184731" cy="461665"/>
          </a:xfrm>
          <a:prstGeom prst="rect">
            <a:avLst/>
          </a:prstGeom>
          <a:noFill/>
          <a:ln w="9525">
            <a:noFill/>
            <a:miter lim="800000"/>
            <a:headEnd/>
            <a:tailEnd/>
          </a:ln>
        </p:spPr>
        <p:txBody>
          <a:bodyPr wrap="none" anchor="ctr">
            <a:spAutoFit/>
          </a:bodyPr>
          <a:lstStyle/>
          <a:p>
            <a:endParaRPr lang="en-US" sz="2400" dirty="0"/>
          </a:p>
        </p:txBody>
      </p:sp>
      <p:sp>
        <p:nvSpPr>
          <p:cNvPr id="1043" name="Rectangle 161"/>
          <p:cNvSpPr>
            <a:spLocks noChangeArrowheads="1"/>
          </p:cNvSpPr>
          <p:nvPr/>
        </p:nvSpPr>
        <p:spPr bwMode="auto">
          <a:xfrm>
            <a:off x="0" y="17654765"/>
            <a:ext cx="184731" cy="461665"/>
          </a:xfrm>
          <a:prstGeom prst="rect">
            <a:avLst/>
          </a:prstGeom>
          <a:noFill/>
          <a:ln w="9525">
            <a:noFill/>
            <a:miter lim="800000"/>
            <a:headEnd/>
            <a:tailEnd/>
          </a:ln>
        </p:spPr>
        <p:txBody>
          <a:bodyPr wrap="none" anchor="ctr">
            <a:spAutoFit/>
          </a:bodyPr>
          <a:lstStyle/>
          <a:p>
            <a:endParaRPr lang="en-US" sz="2400" dirty="0"/>
          </a:p>
        </p:txBody>
      </p:sp>
      <p:sp>
        <p:nvSpPr>
          <p:cNvPr id="1044" name="Rectangle 165"/>
          <p:cNvSpPr>
            <a:spLocks noChangeArrowheads="1"/>
          </p:cNvSpPr>
          <p:nvPr/>
        </p:nvSpPr>
        <p:spPr bwMode="auto">
          <a:xfrm>
            <a:off x="0" y="17349612"/>
            <a:ext cx="184731" cy="461665"/>
          </a:xfrm>
          <a:prstGeom prst="rect">
            <a:avLst/>
          </a:prstGeom>
          <a:noFill/>
          <a:ln w="9525">
            <a:noFill/>
            <a:miter lim="800000"/>
            <a:headEnd/>
            <a:tailEnd/>
          </a:ln>
        </p:spPr>
        <p:txBody>
          <a:bodyPr wrap="none" anchor="ctr">
            <a:spAutoFit/>
          </a:bodyPr>
          <a:lstStyle/>
          <a:p>
            <a:endParaRPr lang="en-US" sz="2400" dirty="0"/>
          </a:p>
        </p:txBody>
      </p:sp>
      <p:sp>
        <p:nvSpPr>
          <p:cNvPr id="1045" name="Rectangle 188"/>
          <p:cNvSpPr>
            <a:spLocks noChangeArrowheads="1"/>
          </p:cNvSpPr>
          <p:nvPr/>
        </p:nvSpPr>
        <p:spPr bwMode="auto">
          <a:xfrm>
            <a:off x="0" y="17612431"/>
            <a:ext cx="184731" cy="461665"/>
          </a:xfrm>
          <a:prstGeom prst="rect">
            <a:avLst/>
          </a:prstGeom>
          <a:noFill/>
          <a:ln w="9525">
            <a:noFill/>
            <a:miter lim="800000"/>
            <a:headEnd/>
            <a:tailEnd/>
          </a:ln>
        </p:spPr>
        <p:txBody>
          <a:bodyPr wrap="none" anchor="ctr">
            <a:spAutoFit/>
          </a:bodyPr>
          <a:lstStyle/>
          <a:p>
            <a:endParaRPr lang="en-US" sz="2400" dirty="0"/>
          </a:p>
        </p:txBody>
      </p:sp>
      <p:sp>
        <p:nvSpPr>
          <p:cNvPr id="1046" name="Rectangle 194"/>
          <p:cNvSpPr>
            <a:spLocks noChangeArrowheads="1"/>
          </p:cNvSpPr>
          <p:nvPr/>
        </p:nvSpPr>
        <p:spPr bwMode="auto">
          <a:xfrm>
            <a:off x="0" y="17631834"/>
            <a:ext cx="184731" cy="461665"/>
          </a:xfrm>
          <a:prstGeom prst="rect">
            <a:avLst/>
          </a:prstGeom>
          <a:noFill/>
          <a:ln w="9525">
            <a:noFill/>
            <a:miter lim="800000"/>
            <a:headEnd/>
            <a:tailEnd/>
          </a:ln>
        </p:spPr>
        <p:txBody>
          <a:bodyPr wrap="none" anchor="ctr">
            <a:spAutoFit/>
          </a:bodyPr>
          <a:lstStyle/>
          <a:p>
            <a:endParaRPr lang="en-US" sz="2400" dirty="0"/>
          </a:p>
        </p:txBody>
      </p:sp>
      <p:sp>
        <p:nvSpPr>
          <p:cNvPr id="1048" name="AutoShape 15"/>
          <p:cNvSpPr>
            <a:spLocks noChangeArrowheads="1"/>
          </p:cNvSpPr>
          <p:nvPr/>
        </p:nvSpPr>
        <p:spPr bwMode="auto">
          <a:xfrm>
            <a:off x="346272" y="20485693"/>
            <a:ext cx="11370506" cy="13335092"/>
          </a:xfrm>
          <a:prstGeom prst="roundRect">
            <a:avLst>
              <a:gd name="adj" fmla="val 5773"/>
            </a:avLst>
          </a:prstGeom>
          <a:noFill/>
          <a:ln w="101600">
            <a:solidFill>
              <a:schemeClr val="accent2"/>
            </a:solidFill>
            <a:round/>
            <a:headEnd/>
            <a:tailEnd/>
          </a:ln>
        </p:spPr>
        <p:txBody>
          <a:bodyPr wrap="none" anchor="ctr"/>
          <a:lstStyle/>
          <a:p>
            <a:endParaRPr lang="en-US" sz="2400" dirty="0"/>
          </a:p>
        </p:txBody>
      </p:sp>
      <p:sp>
        <p:nvSpPr>
          <p:cNvPr id="1050" name="Rectangle 244"/>
          <p:cNvSpPr>
            <a:spLocks noChangeArrowheads="1"/>
          </p:cNvSpPr>
          <p:nvPr/>
        </p:nvSpPr>
        <p:spPr bwMode="auto">
          <a:xfrm>
            <a:off x="0" y="-255765"/>
            <a:ext cx="184731" cy="461665"/>
          </a:xfrm>
          <a:prstGeom prst="rect">
            <a:avLst/>
          </a:prstGeom>
          <a:noFill/>
          <a:ln w="9525">
            <a:noFill/>
            <a:miter lim="800000"/>
            <a:headEnd/>
            <a:tailEnd/>
          </a:ln>
        </p:spPr>
        <p:txBody>
          <a:bodyPr wrap="none" anchor="ctr">
            <a:spAutoFit/>
          </a:bodyPr>
          <a:lstStyle/>
          <a:p>
            <a:endParaRPr lang="en-US" sz="2400" dirty="0"/>
          </a:p>
        </p:txBody>
      </p:sp>
      <p:sp>
        <p:nvSpPr>
          <p:cNvPr id="1051" name="Rectangle 245"/>
          <p:cNvSpPr>
            <a:spLocks noChangeArrowheads="1"/>
          </p:cNvSpPr>
          <p:nvPr/>
        </p:nvSpPr>
        <p:spPr bwMode="auto">
          <a:xfrm>
            <a:off x="0" y="-255765"/>
            <a:ext cx="184731" cy="461665"/>
          </a:xfrm>
          <a:prstGeom prst="rect">
            <a:avLst/>
          </a:prstGeom>
          <a:noFill/>
          <a:ln w="9525">
            <a:noFill/>
            <a:miter lim="800000"/>
            <a:headEnd/>
            <a:tailEnd/>
          </a:ln>
        </p:spPr>
        <p:txBody>
          <a:bodyPr wrap="none" anchor="ctr">
            <a:spAutoFit/>
          </a:bodyPr>
          <a:lstStyle/>
          <a:p>
            <a:endParaRPr lang="en-US" sz="2400" dirty="0"/>
          </a:p>
        </p:txBody>
      </p:sp>
      <p:sp>
        <p:nvSpPr>
          <p:cNvPr id="1053" name="Text Box 291"/>
          <p:cNvSpPr txBox="1">
            <a:spLocks noChangeArrowheads="1"/>
          </p:cNvSpPr>
          <p:nvPr/>
        </p:nvSpPr>
        <p:spPr bwMode="auto">
          <a:xfrm>
            <a:off x="612423" y="4694256"/>
            <a:ext cx="31208697" cy="397031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fr-FR" b="1" kern="0" dirty="0">
                <a:solidFill>
                  <a:srgbClr val="3366FF"/>
                </a:solidFill>
                <a:latin typeface="Times New Roman" pitchFamily="18" charset="0"/>
                <a:cs typeface="Times New Roman" pitchFamily="18" charset="0"/>
              </a:rPr>
              <a:t>Objectifs de la formation  </a:t>
            </a:r>
            <a:endParaRPr lang="fr-FR" b="1" kern="0" dirty="0">
              <a:solidFill>
                <a:srgbClr val="9966FF"/>
              </a:solidFill>
              <a:latin typeface="Times New Roman" pitchFamily="18" charset="0"/>
              <a:cs typeface="Times New Roman" pitchFamily="18" charset="0"/>
            </a:endParaRPr>
          </a:p>
          <a:p>
            <a:pPr algn="just"/>
            <a:r>
              <a:rPr lang="fr-FR" dirty="0">
                <a:solidFill>
                  <a:schemeClr val="tx1"/>
                </a:solidFill>
                <a:latin typeface="Times New Roman" pitchFamily="18" charset="0"/>
                <a:cs typeface="Times New Roman" pitchFamily="18" charset="0"/>
              </a:rPr>
              <a:t>La mobilité des voyageurs et des marchandises est indispensable à nos modes de vie et à l’activité économique. Elle a augmenté considérablement durant la deuxième moitié du XXe siècle du fait de la diffusion de l’automobile  ( 8.4 millions de voiture en Algérie), du développement des infrastructures, de l’évolution du système de production, de la croissance et de la mondialisation de l’économie. Cet essor de la mobilité a essentiellement profité aux transports routiers et aux modes les plus rapides. </a:t>
            </a:r>
          </a:p>
          <a:p>
            <a:pPr algn="just"/>
            <a:r>
              <a:rPr lang="fr-FR" dirty="0">
                <a:solidFill>
                  <a:schemeClr val="tx1"/>
                </a:solidFill>
                <a:latin typeface="Times New Roman" pitchFamily="18" charset="0"/>
                <a:cs typeface="Times New Roman" pitchFamily="18" charset="0"/>
              </a:rPr>
              <a:t>Devant le manque de cadres spécialisés, et afin de répondre a cette problématique nouvellement posée et des besoins futures d'un pays comme l'Algérie, en personnel qualifie il nous a paru opportun de proposer l'ouverture de ce nouveau Master qui s'intéressera au transports, a la maintenance et aux problèmes de l'environnement inhérent a cette activité et qui pourrait s'intitulera "Ingénierie des Transports". Cette nouvelle offre de formation enrichira et diversifiera celles déjà existantes (dont la Licence Ingénierie des Transports), au niveau de l'Université  des Frères Mentouri de Constantine,  </a:t>
            </a:r>
          </a:p>
          <a:p>
            <a:pPr algn="just"/>
            <a:r>
              <a:rPr lang="fr-FR" dirty="0">
                <a:solidFill>
                  <a:schemeClr val="tx1"/>
                </a:solidFill>
                <a:latin typeface="Times New Roman" pitchFamily="18" charset="0"/>
                <a:cs typeface="Times New Roman" pitchFamily="18" charset="0"/>
              </a:rPr>
              <a:t>     </a:t>
            </a:r>
            <a:r>
              <a:rPr lang="fr-FR" b="1" i="1" dirty="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Afin de coller aux plus prés des besoins du marché national et aux standards internationaux,  la formation dispensée sera par définition pluridisciplinaire</a:t>
            </a:r>
            <a:r>
              <a:rPr lang="fr-FR" b="1" i="1" dirty="0">
                <a:solidFill>
                  <a:schemeClr val="tx1"/>
                </a:solidFill>
                <a:latin typeface="Times New Roman" pitchFamily="18" charset="0"/>
                <a:cs typeface="Times New Roman" pitchFamily="18" charset="0"/>
              </a:rPr>
              <a:t> (transport, maintenance, pollution, environnement, routes, aménagement du territoire, économie, juridique et sociologie)</a:t>
            </a:r>
            <a:r>
              <a:rPr lang="fr-FR" dirty="0">
                <a:solidFill>
                  <a:schemeClr val="tx1"/>
                </a:solidFill>
                <a:latin typeface="Times New Roman" pitchFamily="18" charset="0"/>
                <a:cs typeface="Times New Roman" pitchFamily="18" charset="0"/>
              </a:rPr>
              <a:t>.</a:t>
            </a:r>
          </a:p>
        </p:txBody>
      </p:sp>
      <p:graphicFrame>
        <p:nvGraphicFramePr>
          <p:cNvPr id="1026" name="Object 300"/>
          <p:cNvGraphicFramePr>
            <a:graphicFrameLocks noChangeAspect="1"/>
          </p:cNvGraphicFramePr>
          <p:nvPr/>
        </p:nvGraphicFramePr>
        <p:xfrm>
          <a:off x="16150590" y="17894654"/>
          <a:ext cx="102870" cy="215194"/>
        </p:xfrm>
        <a:graphic>
          <a:graphicData uri="http://schemas.openxmlformats.org/presentationml/2006/ole">
            <mc:AlternateContent xmlns:mc="http://schemas.openxmlformats.org/markup-compatibility/2006">
              <mc:Choice xmlns:v="urn:schemas-microsoft-com:vml" Requires="v">
                <p:oleObj spid="_x0000_s1281" name="Equation" r:id="rId3" imgW="2743200" imgH="5181600" progId="Equation.3">
                  <p:embed/>
                </p:oleObj>
              </mc:Choice>
              <mc:Fallback>
                <p:oleObj name="Equation" r:id="rId3" imgW="2743200" imgH="5181600" progId="Equation.3">
                  <p:embed/>
                  <p:pic>
                    <p:nvPicPr>
                      <p:cNvPr id="0"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590" y="17894654"/>
                        <a:ext cx="102870" cy="2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03"/>
          <p:cNvGraphicFramePr>
            <a:graphicFrameLocks noChangeAspect="1"/>
          </p:cNvGraphicFramePr>
          <p:nvPr/>
        </p:nvGraphicFramePr>
        <p:xfrm>
          <a:off x="16150590" y="17894654"/>
          <a:ext cx="102870" cy="215194"/>
        </p:xfrm>
        <a:graphic>
          <a:graphicData uri="http://schemas.openxmlformats.org/presentationml/2006/ole">
            <mc:AlternateContent xmlns:mc="http://schemas.openxmlformats.org/markup-compatibility/2006">
              <mc:Choice xmlns:v="urn:schemas-microsoft-com:vml" Requires="v">
                <p:oleObj spid="_x0000_s1282" name="Equation" r:id="rId5" imgW="2743200" imgH="5181600" progId="Equation.3">
                  <p:embed/>
                </p:oleObj>
              </mc:Choice>
              <mc:Fallback>
                <p:oleObj name="Equation" r:id="rId5" imgW="2743200" imgH="5181600" progId="Equation.3">
                  <p:embed/>
                  <p:pic>
                    <p:nvPicPr>
                      <p:cNvPr id="0"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590" y="17894654"/>
                        <a:ext cx="102870" cy="2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304"/>
          <p:cNvGraphicFramePr>
            <a:graphicFrameLocks noChangeAspect="1"/>
          </p:cNvGraphicFramePr>
          <p:nvPr/>
        </p:nvGraphicFramePr>
        <p:xfrm>
          <a:off x="16150590" y="17894654"/>
          <a:ext cx="102870" cy="215194"/>
        </p:xfrm>
        <a:graphic>
          <a:graphicData uri="http://schemas.openxmlformats.org/presentationml/2006/ole">
            <mc:AlternateContent xmlns:mc="http://schemas.openxmlformats.org/markup-compatibility/2006">
              <mc:Choice xmlns:v="urn:schemas-microsoft-com:vml" Requires="v">
                <p:oleObj spid="_x0000_s1283" name="Equation" r:id="rId6" imgW="2743200" imgH="5181600" progId="Equation.3">
                  <p:embed/>
                </p:oleObj>
              </mc:Choice>
              <mc:Fallback>
                <p:oleObj name="Equation" r:id="rId6" imgW="2743200" imgH="5181600" progId="Equation.3">
                  <p:embed/>
                  <p:pic>
                    <p:nvPicPr>
                      <p:cNvPr id="0" name="Picture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590" y="17894654"/>
                        <a:ext cx="102870" cy="2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5" name="Rectangle 310"/>
          <p:cNvSpPr>
            <a:spLocks noChangeArrowheads="1"/>
          </p:cNvSpPr>
          <p:nvPr/>
        </p:nvSpPr>
        <p:spPr bwMode="auto">
          <a:xfrm>
            <a:off x="0" y="-1764"/>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029" name="Object 313"/>
          <p:cNvGraphicFramePr>
            <a:graphicFrameLocks noChangeAspect="1"/>
          </p:cNvGraphicFramePr>
          <p:nvPr/>
        </p:nvGraphicFramePr>
        <p:xfrm>
          <a:off x="16150590" y="17894654"/>
          <a:ext cx="102870" cy="215194"/>
        </p:xfrm>
        <a:graphic>
          <a:graphicData uri="http://schemas.openxmlformats.org/presentationml/2006/ole">
            <mc:AlternateContent xmlns:mc="http://schemas.openxmlformats.org/markup-compatibility/2006">
              <mc:Choice xmlns:v="urn:schemas-microsoft-com:vml" Requires="v">
                <p:oleObj spid="_x0000_s1284" name="Equation" r:id="rId7" imgW="2743200" imgH="5181600" progId="Equation.3">
                  <p:embed/>
                </p:oleObj>
              </mc:Choice>
              <mc:Fallback>
                <p:oleObj name="Equation" r:id="rId7" imgW="2743200" imgH="5181600" progId="Equation.3">
                  <p:embed/>
                  <p:pic>
                    <p:nvPicPr>
                      <p:cNvPr id="0" name="Picture 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590" y="17894654"/>
                        <a:ext cx="102870" cy="2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317"/>
          <p:cNvGraphicFramePr>
            <a:graphicFrameLocks noChangeAspect="1"/>
          </p:cNvGraphicFramePr>
          <p:nvPr/>
        </p:nvGraphicFramePr>
        <p:xfrm>
          <a:off x="16150590" y="17894654"/>
          <a:ext cx="102870" cy="215194"/>
        </p:xfrm>
        <a:graphic>
          <a:graphicData uri="http://schemas.openxmlformats.org/presentationml/2006/ole">
            <mc:AlternateContent xmlns:mc="http://schemas.openxmlformats.org/markup-compatibility/2006">
              <mc:Choice xmlns:v="urn:schemas-microsoft-com:vml" Requires="v">
                <p:oleObj spid="_x0000_s1285" name="Equation" r:id="rId8" imgW="2743200" imgH="5181600" progId="Equation.3">
                  <p:embed/>
                </p:oleObj>
              </mc:Choice>
              <mc:Fallback>
                <p:oleObj name="Equation" r:id="rId8" imgW="2743200" imgH="5181600" progId="Equation.3">
                  <p:embed/>
                  <p:pic>
                    <p:nvPicPr>
                      <p:cNvPr id="0"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590" y="17894654"/>
                        <a:ext cx="102870" cy="2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6" name="Rectangle 583"/>
          <p:cNvSpPr>
            <a:spLocks noChangeArrowheads="1"/>
          </p:cNvSpPr>
          <p:nvPr/>
        </p:nvSpPr>
        <p:spPr bwMode="auto">
          <a:xfrm>
            <a:off x="0" y="17573626"/>
            <a:ext cx="184731" cy="523220"/>
          </a:xfrm>
          <a:prstGeom prst="rect">
            <a:avLst/>
          </a:prstGeom>
          <a:noFill/>
          <a:ln w="9525">
            <a:noFill/>
            <a:miter lim="800000"/>
            <a:headEnd/>
            <a:tailEnd/>
          </a:ln>
        </p:spPr>
        <p:txBody>
          <a:bodyPr wrap="none" anchor="ctr">
            <a:spAutoFit/>
          </a:bodyPr>
          <a:lstStyle/>
          <a:p>
            <a:endParaRPr lang="en-US"/>
          </a:p>
        </p:txBody>
      </p:sp>
      <p:sp>
        <p:nvSpPr>
          <p:cNvPr id="1057" name="Rectangle 585"/>
          <p:cNvSpPr>
            <a:spLocks noChangeArrowheads="1"/>
          </p:cNvSpPr>
          <p:nvPr/>
        </p:nvSpPr>
        <p:spPr bwMode="auto">
          <a:xfrm>
            <a:off x="0" y="17464265"/>
            <a:ext cx="184731" cy="523220"/>
          </a:xfrm>
          <a:prstGeom prst="rect">
            <a:avLst/>
          </a:prstGeom>
          <a:noFill/>
          <a:ln w="9525">
            <a:noFill/>
            <a:miter lim="800000"/>
            <a:headEnd/>
            <a:tailEnd/>
          </a:ln>
        </p:spPr>
        <p:txBody>
          <a:bodyPr wrap="none" anchor="ctr">
            <a:spAutoFit/>
          </a:bodyPr>
          <a:lstStyle/>
          <a:p>
            <a:endParaRPr lang="en-US"/>
          </a:p>
        </p:txBody>
      </p:sp>
      <p:sp>
        <p:nvSpPr>
          <p:cNvPr id="1058" name="Rectangle 592"/>
          <p:cNvSpPr>
            <a:spLocks noChangeArrowheads="1"/>
          </p:cNvSpPr>
          <p:nvPr/>
        </p:nvSpPr>
        <p:spPr bwMode="auto">
          <a:xfrm>
            <a:off x="0" y="17487195"/>
            <a:ext cx="184731" cy="523220"/>
          </a:xfrm>
          <a:prstGeom prst="rect">
            <a:avLst/>
          </a:prstGeom>
          <a:noFill/>
          <a:ln w="9525">
            <a:noFill/>
            <a:miter lim="800000"/>
            <a:headEnd/>
            <a:tailEnd/>
          </a:ln>
        </p:spPr>
        <p:txBody>
          <a:bodyPr wrap="none" anchor="ctr">
            <a:spAutoFit/>
          </a:bodyPr>
          <a:lstStyle/>
          <a:p>
            <a:endParaRPr lang="en-US"/>
          </a:p>
        </p:txBody>
      </p:sp>
      <p:sp>
        <p:nvSpPr>
          <p:cNvPr id="1059" name="Rectangle 600"/>
          <p:cNvSpPr>
            <a:spLocks noChangeArrowheads="1"/>
          </p:cNvSpPr>
          <p:nvPr/>
        </p:nvSpPr>
        <p:spPr bwMode="auto">
          <a:xfrm>
            <a:off x="0" y="17492487"/>
            <a:ext cx="184731" cy="523220"/>
          </a:xfrm>
          <a:prstGeom prst="rect">
            <a:avLst/>
          </a:prstGeom>
          <a:noFill/>
          <a:ln w="9525">
            <a:noFill/>
            <a:miter lim="800000"/>
            <a:headEnd/>
            <a:tailEnd/>
          </a:ln>
        </p:spPr>
        <p:txBody>
          <a:bodyPr wrap="none" anchor="ctr">
            <a:spAutoFit/>
          </a:bodyPr>
          <a:lstStyle/>
          <a:p>
            <a:endParaRPr lang="en-US"/>
          </a:p>
        </p:txBody>
      </p:sp>
      <p:sp>
        <p:nvSpPr>
          <p:cNvPr id="1060" name="Rectangle 617"/>
          <p:cNvSpPr>
            <a:spLocks noChangeArrowheads="1"/>
          </p:cNvSpPr>
          <p:nvPr/>
        </p:nvSpPr>
        <p:spPr bwMode="auto">
          <a:xfrm>
            <a:off x="0" y="17640654"/>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032" name="Object 208"/>
          <p:cNvGraphicFramePr>
            <a:graphicFrameLocks noChangeAspect="1"/>
          </p:cNvGraphicFramePr>
          <p:nvPr/>
        </p:nvGraphicFramePr>
        <p:xfrm>
          <a:off x="9138285" y="21457709"/>
          <a:ext cx="114300" cy="165806"/>
        </p:xfrm>
        <a:graphic>
          <a:graphicData uri="http://schemas.openxmlformats.org/presentationml/2006/ole">
            <mc:AlternateContent xmlns:mc="http://schemas.openxmlformats.org/markup-compatibility/2006">
              <mc:Choice xmlns:v="urn:schemas-microsoft-com:vml" Requires="v">
                <p:oleObj spid="_x0000_s1286" name="Equation" r:id="rId9" imgW="3048000" imgH="3962400" progId="Equation.3">
                  <p:embed/>
                </p:oleObj>
              </mc:Choice>
              <mc:Fallback>
                <p:oleObj name="Equation" r:id="rId9" imgW="3048000" imgH="3962400" progId="Equation.3">
                  <p:embed/>
                  <p:pic>
                    <p:nvPicPr>
                      <p:cNvPr id="0" name="Picture 2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8285" y="21457709"/>
                        <a:ext cx="114300" cy="16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1" name="Rectangle 214"/>
          <p:cNvSpPr>
            <a:spLocks noChangeArrowheads="1"/>
          </p:cNvSpPr>
          <p:nvPr/>
        </p:nvSpPr>
        <p:spPr bwMode="auto">
          <a:xfrm>
            <a:off x="582930" y="15624528"/>
            <a:ext cx="184731" cy="523220"/>
          </a:xfrm>
          <a:prstGeom prst="rect">
            <a:avLst/>
          </a:prstGeom>
          <a:noFill/>
          <a:ln w="9525">
            <a:noFill/>
            <a:miter lim="800000"/>
            <a:headEnd/>
            <a:tailEnd/>
          </a:ln>
        </p:spPr>
        <p:txBody>
          <a:bodyPr wrap="none" anchor="ctr">
            <a:spAutoFit/>
          </a:bodyPr>
          <a:lstStyle/>
          <a:p>
            <a:endParaRPr lang="en-US"/>
          </a:p>
        </p:txBody>
      </p:sp>
      <p:sp>
        <p:nvSpPr>
          <p:cNvPr id="1062" name="Rectangle 216"/>
          <p:cNvSpPr>
            <a:spLocks noChangeArrowheads="1"/>
          </p:cNvSpPr>
          <p:nvPr/>
        </p:nvSpPr>
        <p:spPr bwMode="auto">
          <a:xfrm>
            <a:off x="0" y="-291042"/>
            <a:ext cx="184731" cy="523220"/>
          </a:xfrm>
          <a:prstGeom prst="rect">
            <a:avLst/>
          </a:prstGeom>
          <a:noFill/>
          <a:ln w="9525">
            <a:noFill/>
            <a:miter lim="800000"/>
            <a:headEnd/>
            <a:tailEnd/>
          </a:ln>
        </p:spPr>
        <p:txBody>
          <a:bodyPr wrap="none" anchor="ctr">
            <a:spAutoFit/>
          </a:bodyPr>
          <a:lstStyle/>
          <a:p>
            <a:endParaRPr lang="en-US"/>
          </a:p>
        </p:txBody>
      </p:sp>
      <p:sp>
        <p:nvSpPr>
          <p:cNvPr id="1064" name="Rectangle 450"/>
          <p:cNvSpPr>
            <a:spLocks noChangeArrowheads="1"/>
          </p:cNvSpPr>
          <p:nvPr/>
        </p:nvSpPr>
        <p:spPr bwMode="auto">
          <a:xfrm>
            <a:off x="13671709" y="16836321"/>
            <a:ext cx="184731" cy="523220"/>
          </a:xfrm>
          <a:prstGeom prst="rect">
            <a:avLst/>
          </a:prstGeom>
          <a:noFill/>
          <a:ln w="9525">
            <a:noFill/>
            <a:miter lim="800000"/>
            <a:headEnd/>
            <a:tailEnd/>
          </a:ln>
        </p:spPr>
        <p:txBody>
          <a:bodyPr wrap="none">
            <a:spAutoFit/>
          </a:bodyPr>
          <a:lstStyle/>
          <a:p>
            <a:endParaRPr lang="en-US"/>
          </a:p>
        </p:txBody>
      </p:sp>
      <p:graphicFrame>
        <p:nvGraphicFramePr>
          <p:cNvPr id="1033" name="Object 120"/>
          <p:cNvGraphicFramePr>
            <a:graphicFrameLocks noChangeAspect="1"/>
          </p:cNvGraphicFramePr>
          <p:nvPr/>
        </p:nvGraphicFramePr>
        <p:xfrm>
          <a:off x="16917829" y="17882306"/>
          <a:ext cx="102870" cy="239889"/>
        </p:xfrm>
        <a:graphic>
          <a:graphicData uri="http://schemas.openxmlformats.org/presentationml/2006/ole">
            <mc:AlternateContent xmlns:mc="http://schemas.openxmlformats.org/markup-compatibility/2006">
              <mc:Choice xmlns:v="urn:schemas-microsoft-com:vml" Requires="v">
                <p:oleObj spid="_x0000_s1287" name="Équation" r:id="rId11" imgW="2743200" imgH="5181600" progId="Equation.3">
                  <p:embed/>
                </p:oleObj>
              </mc:Choice>
              <mc:Fallback>
                <p:oleObj name="Équation" r:id="rId11" imgW="2743200" imgH="5181600" progId="Equation.3">
                  <p:embed/>
                  <p:pic>
                    <p:nvPicPr>
                      <p:cNvPr id="0" name="Picture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7829" y="17882306"/>
                        <a:ext cx="102870" cy="239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0" descr="C:\Users\Ali\Desktop\LOGO 0011 FINAL.jpg"/>
          <p:cNvPicPr>
            <a:picLocks noChangeAspect="1" noChangeArrowheads="1"/>
          </p:cNvPicPr>
          <p:nvPr/>
        </p:nvPicPr>
        <p:blipFill>
          <a:blip r:embed="rId12" cstate="print"/>
          <a:srcRect/>
          <a:stretch>
            <a:fillRect/>
          </a:stretch>
        </p:blipFill>
        <p:spPr bwMode="auto">
          <a:xfrm>
            <a:off x="985731" y="846520"/>
            <a:ext cx="2786082" cy="2740386"/>
          </a:xfrm>
          <a:prstGeom prst="rect">
            <a:avLst/>
          </a:prstGeom>
          <a:noFill/>
        </p:spPr>
      </p:pic>
      <p:sp>
        <p:nvSpPr>
          <p:cNvPr id="1162" name="AutoShape 138" descr="Résultat de recherche d'images pour &quot;ingénierie des transports&quot;"/>
          <p:cNvSpPr>
            <a:spLocks noChangeAspect="1" noChangeArrowheads="1"/>
          </p:cNvSpPr>
          <p:nvPr/>
        </p:nvSpPr>
        <p:spPr bwMode="auto">
          <a:xfrm>
            <a:off x="140018" y="-160514"/>
            <a:ext cx="274320" cy="33866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612424" y="9309557"/>
            <a:ext cx="10988291" cy="10710624"/>
          </a:xfrm>
          <a:prstGeom prst="rect">
            <a:avLst/>
          </a:prstGeom>
          <a:solidFill>
            <a:schemeClr val="accent2">
              <a:lumMod val="20000"/>
              <a:lumOff val="80000"/>
            </a:schemeClr>
          </a:solidFill>
        </p:spPr>
        <p:txBody>
          <a:bodyPr wrap="square">
            <a:spAutoFit/>
          </a:bodyPr>
          <a:lstStyle/>
          <a:p>
            <a:r>
              <a:rPr lang="fr-FR" sz="3000" dirty="0">
                <a:latin typeface="Times New Roman" panose="02020603050405020304" pitchFamily="18" charset="0"/>
                <a:cs typeface="Times New Roman" panose="02020603050405020304" pitchFamily="18" charset="0"/>
              </a:rPr>
              <a:t>Le marché de l'employabilité dans le secteur  des transports pour un pays comme l'Algérie, reste a fort potentiel de croissance aussi bien dans son volet routier, maritime, aérien  ou ferroviaire  où le fort potentiel de progrès n'a pas encore pris entièrement son essor, au vue des potentialités ainsi que des projets nationaux et régionaux existants ou en projet.</a:t>
            </a:r>
          </a:p>
          <a:p>
            <a:r>
              <a:rPr lang="fr-FR" sz="3000" b="1" dirty="0">
                <a:latin typeface="Times New Roman" panose="02020603050405020304" pitchFamily="18" charset="0"/>
                <a:cs typeface="Times New Roman" panose="02020603050405020304" pitchFamily="18" charset="0"/>
              </a:rPr>
              <a:t>La spécialité vise la formation de </a:t>
            </a:r>
            <a:r>
              <a:rPr lang="fr-FR" sz="3000" dirty="0">
                <a:latin typeface="Times New Roman" panose="02020603050405020304" pitchFamily="18" charset="0"/>
                <a:cs typeface="Times New Roman" panose="02020603050405020304" pitchFamily="18" charset="0"/>
              </a:rPr>
              <a:t>:</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Personnel de maitrise pour les directions des transports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Personnel   de   maitrise   en   matière   de   transports,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Cadres en matière de transports et de logistique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Cadres Technico-commerciaux dans le domaine de l'automobile;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Personnel de maitrise des assurances transports ;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Personnel de maitrise dans le contrôle technique automobile</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expert automobile;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maitrise portuaire et aéroportuaire ;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maitrise en Transit;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Chargés d'études et de missions dans les domaines des transports;</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Consultants auprès des assurances; accidentologie des transports ;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Chargés d'études et de missions dans les domaines du management environnemental lié aux transports;</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Cadre dans les entreprises de signalisation routière.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Cadres en accidentologie.     </a:t>
            </a:r>
          </a:p>
          <a:p>
            <a:pPr marL="457200" indent="-457200">
              <a:buFont typeface="Wingdings" pitchFamily="2" charset="2"/>
              <a:buChar char="Ø"/>
            </a:pPr>
            <a:r>
              <a:rPr lang="fr-FR" sz="3000" dirty="0">
                <a:latin typeface="Times New Roman" panose="02020603050405020304" pitchFamily="18" charset="0"/>
                <a:cs typeface="Times New Roman" panose="02020603050405020304" pitchFamily="18" charset="0"/>
              </a:rPr>
              <a:t>Cadres de la formation de la conduite des véhicules à moteurs</a:t>
            </a:r>
            <a:r>
              <a:rPr lang="fr-FR" dirty="0"/>
              <a:t>.   </a:t>
            </a:r>
          </a:p>
        </p:txBody>
      </p:sp>
      <p:sp>
        <p:nvSpPr>
          <p:cNvPr id="55" name="ZoneTexte 54"/>
          <p:cNvSpPr txBox="1"/>
          <p:nvPr/>
        </p:nvSpPr>
        <p:spPr>
          <a:xfrm>
            <a:off x="453876" y="34217582"/>
            <a:ext cx="11146839" cy="1200329"/>
          </a:xfrm>
          <a:prstGeom prst="rect">
            <a:avLst/>
          </a:prstGeom>
          <a:ln w="5715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ar-DZ" sz="7200" b="1" dirty="0">
                <a:solidFill>
                  <a:srgbClr val="FF0000"/>
                </a:solidFill>
              </a:rPr>
              <a:t>مرحبا بكم في قسم هندسة النقل</a:t>
            </a:r>
            <a:endParaRPr lang="fr-FR" sz="7200" b="1" dirty="0">
              <a:solidFill>
                <a:srgbClr val="FF0000"/>
              </a:solidFill>
            </a:endParaRPr>
          </a:p>
        </p:txBody>
      </p:sp>
      <p:sp>
        <p:nvSpPr>
          <p:cNvPr id="6" name="Text Box 128"/>
          <p:cNvSpPr txBox="1">
            <a:spLocks noChangeArrowheads="1"/>
          </p:cNvSpPr>
          <p:nvPr/>
        </p:nvSpPr>
        <p:spPr bwMode="auto">
          <a:xfrm>
            <a:off x="11844274" y="17137291"/>
            <a:ext cx="9182287" cy="8639702"/>
          </a:xfrm>
          <a:prstGeom prst="rect">
            <a:avLst/>
          </a:prstGeom>
          <a:gradFill rotWithShape="0">
            <a:gsLst>
              <a:gs pos="0">
                <a:srgbClr val="EBD7E1"/>
              </a:gs>
              <a:gs pos="100000">
                <a:srgbClr val="EBD7E1">
                  <a:gamma/>
                  <a:tint val="20000"/>
                  <a:invGamma/>
                </a:srgbClr>
              </a:gs>
            </a:gsLst>
            <a:lin ang="18900000" scaled="1"/>
          </a:gradFill>
          <a:ln w="57150" algn="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38100" lvl="0" indent="0" algn="just"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Times New Roman" pitchFamily="18" charset="0"/>
              <a:cs typeface="Arial" pitchFamily="34" charset="0"/>
            </a:endParaRPr>
          </a:p>
          <a:p>
            <a:pPr marL="0" marR="38100" lvl="0" indent="0" algn="just"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Times New Roman" pitchFamily="18" charset="0"/>
                <a:cs typeface="Arial" pitchFamily="34" charset="0"/>
              </a:rPr>
              <a:t>Le parcours </a:t>
            </a:r>
            <a:r>
              <a:rPr lang="fr-FR" sz="3600" b="1" dirty="0">
                <a:latin typeface="Times New Roman" pitchFamily="18" charset="0"/>
                <a:cs typeface="Arial" pitchFamily="34" charset="0"/>
              </a:rPr>
              <a:t>ingénierie des transports (IT)</a:t>
            </a:r>
            <a:r>
              <a:rPr kumimoji="0" lang="fr-FR" sz="3600" b="0" i="0" u="none" strike="noStrike" cap="none" normalizeH="0" baseline="0" dirty="0">
                <a:ln>
                  <a:noFill/>
                </a:ln>
                <a:solidFill>
                  <a:schemeClr val="tx1"/>
                </a:solidFill>
                <a:effectLst/>
                <a:latin typeface="Times New Roman" pitchFamily="18" charset="0"/>
                <a:cs typeface="Arial" pitchFamily="34" charset="0"/>
              </a:rPr>
              <a:t> vise principalement la formation de compétences spécialisés dans l’activité du transport  qui constitue un maillon important dans l’activité économique. Cette spécialité s’articule autour d’un ensemble d’unités d’enseignements spécifiques au secteur et ayant un lien direct avec la réalité du terrain et les technologies appliquées. L’objectif primordial est d’arriver à former des profils ayant une solide formation dans leur domaine de spécialité et capables à gérer efficacement les différents process et </a:t>
            </a:r>
            <a:r>
              <a:rPr lang="fr-FR" sz="3600" dirty="0">
                <a:latin typeface="Times New Roman" pitchFamily="18" charset="0"/>
                <a:cs typeface="Arial" pitchFamily="34" charset="0"/>
              </a:rPr>
              <a:t>système</a:t>
            </a:r>
            <a:r>
              <a:rPr kumimoji="0" lang="fr-FR" sz="3600" b="0" i="0" u="none" strike="noStrike" cap="none" normalizeH="0" baseline="0" dirty="0">
                <a:ln>
                  <a:noFill/>
                </a:ln>
                <a:solidFill>
                  <a:schemeClr val="tx1"/>
                </a:solidFill>
                <a:effectLst/>
                <a:latin typeface="Times New Roman" pitchFamily="18" charset="0"/>
                <a:cs typeface="Arial" pitchFamily="34" charset="0"/>
              </a:rPr>
              <a:t> liés au métier du transport terrestre</a:t>
            </a:r>
            <a:r>
              <a:rPr lang="fr-FR" sz="3600" dirty="0">
                <a:latin typeface="Times New Roman" pitchFamily="18" charset="0"/>
                <a:cs typeface="Arial" pitchFamily="34" charset="0"/>
              </a:rPr>
              <a:t>, maritime, et airien.  </a:t>
            </a:r>
            <a:endParaRPr kumimoji="0" lang="fr-FR" sz="3600" b="0" i="0" u="none" strike="noStrike" cap="none" normalizeH="0" baseline="0" dirty="0">
              <a:ln>
                <a:noFill/>
              </a:ln>
              <a:solidFill>
                <a:schemeClr val="tx1"/>
              </a:solidFill>
              <a:effectLst/>
              <a:latin typeface="Times New Roman" pitchFamily="18" charset="0"/>
              <a:cs typeface="Arial" pitchFamily="34" charset="0"/>
            </a:endParaRPr>
          </a:p>
        </p:txBody>
      </p:sp>
      <p:pic>
        <p:nvPicPr>
          <p:cNvPr id="10" name="Picture 1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16778" y="9200326"/>
            <a:ext cx="9282787" cy="763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Image 63" descr="eeEwz45LACiy9syRKIXjrAVpUio@550x346.jpg"/>
          <p:cNvPicPr>
            <a:picLocks noChangeAspect="1"/>
          </p:cNvPicPr>
          <p:nvPr/>
        </p:nvPicPr>
        <p:blipFill>
          <a:blip r:embed="rId14" cstate="print"/>
          <a:stretch>
            <a:fillRect/>
          </a:stretch>
        </p:blipFill>
        <p:spPr>
          <a:xfrm>
            <a:off x="21167342" y="9309557"/>
            <a:ext cx="10653778" cy="7526763"/>
          </a:xfrm>
          <a:prstGeom prst="rect">
            <a:avLst/>
          </a:prstGeom>
        </p:spPr>
      </p:pic>
      <p:pic>
        <p:nvPicPr>
          <p:cNvPr id="1172" name="Picture 1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637" y="20722552"/>
            <a:ext cx="10980832" cy="12721413"/>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p:cNvPicPr>
            <a:picLocks noChangeAspect="1" noChangeArrowheads="1"/>
          </p:cNvPicPr>
          <p:nvPr/>
        </p:nvPicPr>
        <p:blipFill>
          <a:blip r:embed="rId16"/>
          <a:srcRect/>
          <a:stretch>
            <a:fillRect/>
          </a:stretch>
        </p:blipFill>
        <p:spPr bwMode="auto">
          <a:xfrm>
            <a:off x="3956055" y="1071443"/>
            <a:ext cx="2458964" cy="2512011"/>
          </a:xfrm>
          <a:prstGeom prst="rect">
            <a:avLst/>
          </a:prstGeom>
          <a:noFill/>
          <a:ln w="9525">
            <a:noFill/>
            <a:miter lim="800000"/>
            <a:headEnd/>
            <a:tailEnd/>
          </a:ln>
        </p:spPr>
      </p:pic>
      <p:sp>
        <p:nvSpPr>
          <p:cNvPr id="48" name="ZoneTexte 76"/>
          <p:cNvSpPr txBox="1">
            <a:spLocks noChangeArrowheads="1"/>
          </p:cNvSpPr>
          <p:nvPr/>
        </p:nvSpPr>
        <p:spPr bwMode="auto">
          <a:xfrm>
            <a:off x="4129003" y="3143146"/>
            <a:ext cx="25431928" cy="769441"/>
          </a:xfrm>
          <a:prstGeom prst="rect">
            <a:avLst/>
          </a:prstGeom>
          <a:noFill/>
          <a:ln w="9525">
            <a:noFill/>
            <a:miter lim="800000"/>
            <a:headEnd/>
            <a:tailEnd/>
          </a:ln>
        </p:spPr>
        <p:txBody>
          <a:bodyPr wrap="square">
            <a:spAutoFit/>
          </a:bodyPr>
          <a:lstStyle/>
          <a:p>
            <a:pPr algn="ctr"/>
            <a:r>
              <a:rPr lang="fr-FR" sz="4400" b="1" dirty="0">
                <a:latin typeface="Times New Roman" pitchFamily="18" charset="0"/>
                <a:cs typeface="Times New Roman" pitchFamily="18" charset="0"/>
              </a:rPr>
              <a:t>Portes Ouvertes à l’Université</a:t>
            </a:r>
          </a:p>
        </p:txBody>
      </p:sp>
      <p:sp>
        <p:nvSpPr>
          <p:cNvPr id="49" name="Text Box 128">
            <a:extLst>
              <a:ext uri="{FF2B5EF4-FFF2-40B4-BE49-F238E27FC236}">
                <a16:creationId xmlns:a16="http://schemas.microsoft.com/office/drawing/2014/main" xmlns="" id="{528E4CF1-9E8F-4CFF-B218-34766F696658}"/>
              </a:ext>
            </a:extLst>
          </p:cNvPr>
          <p:cNvSpPr txBox="1">
            <a:spLocks noChangeArrowheads="1"/>
          </p:cNvSpPr>
          <p:nvPr/>
        </p:nvSpPr>
        <p:spPr bwMode="auto">
          <a:xfrm>
            <a:off x="23868160" y="52178788"/>
            <a:ext cx="19971157" cy="8824184"/>
          </a:xfrm>
          <a:prstGeom prst="rect">
            <a:avLst/>
          </a:prstGeom>
          <a:gradFill rotWithShape="0">
            <a:gsLst>
              <a:gs pos="0">
                <a:srgbClr val="EBD7E1"/>
              </a:gs>
              <a:gs pos="100000">
                <a:srgbClr val="EBD7E1">
                  <a:gamma/>
                  <a:tint val="20000"/>
                  <a:invGamma/>
                </a:srgbClr>
              </a:gs>
            </a:gsLst>
            <a:lin ang="18900000" scaled="1"/>
          </a:gradFill>
          <a:ln w="57150" algn="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38100" lvl="0" indent="0" algn="just"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Times New Roman" pitchFamily="18" charset="0"/>
              <a:cs typeface="Arial" pitchFamily="34" charset="0"/>
            </a:endParaRPr>
          </a:p>
        </p:txBody>
      </p:sp>
      <p:sp>
        <p:nvSpPr>
          <p:cNvPr id="3" name="Rectangle 157">
            <a:extLst>
              <a:ext uri="{FF2B5EF4-FFF2-40B4-BE49-F238E27FC236}">
                <a16:creationId xmlns:a16="http://schemas.microsoft.com/office/drawing/2014/main" xmlns="" id="{1203C129-F36A-49D2-A77C-8C10947B4295}"/>
              </a:ext>
            </a:extLst>
          </p:cNvPr>
          <p:cNvSpPr>
            <a:spLocks noChangeArrowheads="1"/>
          </p:cNvSpPr>
          <p:nvPr/>
        </p:nvSpPr>
        <p:spPr bwMode="auto">
          <a:xfrm>
            <a:off x="0" y="0"/>
            <a:ext cx="32404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3" name="Rectangle 157">
            <a:extLst>
              <a:ext uri="{FF2B5EF4-FFF2-40B4-BE49-F238E27FC236}">
                <a16:creationId xmlns:a16="http://schemas.microsoft.com/office/drawing/2014/main" xmlns="" id="{0775224F-C458-4FD4-A3A3-83A4D2E3483F}"/>
              </a:ext>
            </a:extLst>
          </p:cNvPr>
          <p:cNvSpPr>
            <a:spLocks noChangeArrowheads="1"/>
          </p:cNvSpPr>
          <p:nvPr/>
        </p:nvSpPr>
        <p:spPr bwMode="auto">
          <a:xfrm>
            <a:off x="2288440" y="6899071"/>
            <a:ext cx="32404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5" name="Tableau 4">
            <a:extLst>
              <a:ext uri="{FF2B5EF4-FFF2-40B4-BE49-F238E27FC236}">
                <a16:creationId xmlns:a16="http://schemas.microsoft.com/office/drawing/2014/main" xmlns="" id="{C2D6E35E-7B31-471D-BB72-0FEDFF96A40A}"/>
              </a:ext>
            </a:extLst>
          </p:cNvPr>
          <p:cNvGraphicFramePr>
            <a:graphicFrameLocks noGrp="1"/>
          </p:cNvGraphicFramePr>
          <p:nvPr>
            <p:extLst>
              <p:ext uri="{D42A27DB-BD31-4B8C-83A1-F6EECF244321}">
                <p14:modId xmlns:p14="http://schemas.microsoft.com/office/powerpoint/2010/main" val="1541322060"/>
              </p:ext>
            </p:extLst>
          </p:nvPr>
        </p:nvGraphicFramePr>
        <p:xfrm>
          <a:off x="22019398" y="26388260"/>
          <a:ext cx="9866016" cy="4246369"/>
        </p:xfrm>
        <a:graphic>
          <a:graphicData uri="http://schemas.openxmlformats.org/drawingml/2006/table">
            <a:tbl>
              <a:tblPr firstRow="1" firstCol="1" bandRow="1">
                <a:tableStyleId>{5C22544A-7EE6-4342-B048-85BDC9FD1C3A}</a:tableStyleId>
              </a:tblPr>
              <a:tblGrid>
                <a:gridCol w="1980494">
                  <a:extLst>
                    <a:ext uri="{9D8B030D-6E8A-4147-A177-3AD203B41FA5}">
                      <a16:colId xmlns:a16="http://schemas.microsoft.com/office/drawing/2014/main" xmlns="" val="2222108872"/>
                    </a:ext>
                  </a:extLst>
                </a:gridCol>
                <a:gridCol w="1980494">
                  <a:extLst>
                    <a:ext uri="{9D8B030D-6E8A-4147-A177-3AD203B41FA5}">
                      <a16:colId xmlns:a16="http://schemas.microsoft.com/office/drawing/2014/main" xmlns="" val="3540066429"/>
                    </a:ext>
                  </a:extLst>
                </a:gridCol>
                <a:gridCol w="516993">
                  <a:extLst>
                    <a:ext uri="{9D8B030D-6E8A-4147-A177-3AD203B41FA5}">
                      <a16:colId xmlns:a16="http://schemas.microsoft.com/office/drawing/2014/main" xmlns="" val="2015166556"/>
                    </a:ext>
                  </a:extLst>
                </a:gridCol>
                <a:gridCol w="602653">
                  <a:extLst>
                    <a:ext uri="{9D8B030D-6E8A-4147-A177-3AD203B41FA5}">
                      <a16:colId xmlns:a16="http://schemas.microsoft.com/office/drawing/2014/main" xmlns="" val="2767503739"/>
                    </a:ext>
                  </a:extLst>
                </a:gridCol>
                <a:gridCol w="602653">
                  <a:extLst>
                    <a:ext uri="{9D8B030D-6E8A-4147-A177-3AD203B41FA5}">
                      <a16:colId xmlns:a16="http://schemas.microsoft.com/office/drawing/2014/main" xmlns="" val="2889834919"/>
                    </a:ext>
                  </a:extLst>
                </a:gridCol>
                <a:gridCol w="430727">
                  <a:extLst>
                    <a:ext uri="{9D8B030D-6E8A-4147-A177-3AD203B41FA5}">
                      <a16:colId xmlns:a16="http://schemas.microsoft.com/office/drawing/2014/main" xmlns="" val="1940670156"/>
                    </a:ext>
                  </a:extLst>
                </a:gridCol>
                <a:gridCol w="861454">
                  <a:extLst>
                    <a:ext uri="{9D8B030D-6E8A-4147-A177-3AD203B41FA5}">
                      <a16:colId xmlns:a16="http://schemas.microsoft.com/office/drawing/2014/main" xmlns="" val="3333675645"/>
                    </a:ext>
                  </a:extLst>
                </a:gridCol>
                <a:gridCol w="861454">
                  <a:extLst>
                    <a:ext uri="{9D8B030D-6E8A-4147-A177-3AD203B41FA5}">
                      <a16:colId xmlns:a16="http://schemas.microsoft.com/office/drawing/2014/main" xmlns="" val="4080205519"/>
                    </a:ext>
                  </a:extLst>
                </a:gridCol>
                <a:gridCol w="823788">
                  <a:extLst>
                    <a:ext uri="{9D8B030D-6E8A-4147-A177-3AD203B41FA5}">
                      <a16:colId xmlns:a16="http://schemas.microsoft.com/office/drawing/2014/main" xmlns="" val="3877165550"/>
                    </a:ext>
                  </a:extLst>
                </a:gridCol>
                <a:gridCol w="602653">
                  <a:extLst>
                    <a:ext uri="{9D8B030D-6E8A-4147-A177-3AD203B41FA5}">
                      <a16:colId xmlns:a16="http://schemas.microsoft.com/office/drawing/2014/main" xmlns="" val="389107068"/>
                    </a:ext>
                  </a:extLst>
                </a:gridCol>
                <a:gridCol w="602653">
                  <a:extLst>
                    <a:ext uri="{9D8B030D-6E8A-4147-A177-3AD203B41FA5}">
                      <a16:colId xmlns:a16="http://schemas.microsoft.com/office/drawing/2014/main" xmlns="" val="3459092846"/>
                    </a:ext>
                  </a:extLst>
                </a:gridCol>
              </a:tblGrid>
              <a:tr h="309008">
                <a:tc rowSpan="2">
                  <a:txBody>
                    <a:bodyPr/>
                    <a:lstStyle/>
                    <a:p>
                      <a:pPr algn="l">
                        <a:spcAft>
                          <a:spcPts val="0"/>
                        </a:spcAft>
                      </a:pPr>
                      <a:r>
                        <a:rPr lang="fr-FR" sz="1000" dirty="0">
                          <a:solidFill>
                            <a:schemeClr val="tx1"/>
                          </a:solidFill>
                          <a:effectLst/>
                        </a:rPr>
                        <a:t> </a:t>
                      </a:r>
                      <a:endParaRPr lang="fr-FR" sz="1200" dirty="0">
                        <a:solidFill>
                          <a:schemeClr val="tx1"/>
                        </a:solidFill>
                        <a:effectLst/>
                      </a:endParaRPr>
                    </a:p>
                    <a:p>
                      <a:pPr algn="l">
                        <a:spcAft>
                          <a:spcPts val="0"/>
                        </a:spcAft>
                      </a:pPr>
                      <a:r>
                        <a:rPr lang="fr-FR" sz="1000" dirty="0">
                          <a:solidFill>
                            <a:schemeClr val="tx1"/>
                          </a:solidFill>
                          <a:effectLst/>
                        </a:rPr>
                        <a:t> </a:t>
                      </a:r>
                    </a:p>
                    <a:p>
                      <a:pPr algn="l">
                        <a:spcAft>
                          <a:spcPts val="0"/>
                        </a:spcAft>
                      </a:pPr>
                      <a:r>
                        <a:rPr lang="fr-FR" sz="1400" dirty="0">
                          <a:solidFill>
                            <a:schemeClr val="tx1"/>
                          </a:solidFill>
                          <a:effectLst/>
                        </a:rPr>
                        <a:t>Semestre 4</a:t>
                      </a:r>
                    </a:p>
                    <a:p>
                      <a:pPr algn="l">
                        <a:spcAft>
                          <a:spcPts val="0"/>
                        </a:spcAft>
                      </a:pPr>
                      <a:endParaRPr lang="fr-FR" sz="1200" dirty="0">
                        <a:solidFill>
                          <a:schemeClr val="tx1"/>
                        </a:solidFill>
                        <a:effectLst/>
                      </a:endParaRPr>
                    </a:p>
                    <a:p>
                      <a:pPr algn="l">
                        <a:spcAft>
                          <a:spcPts val="0"/>
                        </a:spcAft>
                      </a:pPr>
                      <a:r>
                        <a:rPr lang="fr-FR" sz="1000" dirty="0">
                          <a:solidFill>
                            <a:schemeClr val="tx1"/>
                          </a:solidFill>
                          <a:effectLst/>
                        </a:rPr>
                        <a:t>Unité d’enseignement</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rowSpan="2">
                  <a:txBody>
                    <a:bodyPr/>
                    <a:lstStyle/>
                    <a:p>
                      <a:pPr algn="ctr">
                        <a:spcAft>
                          <a:spcPts val="0"/>
                        </a:spcAft>
                      </a:pPr>
                      <a:r>
                        <a:rPr lang="fr-FR" sz="1000">
                          <a:solidFill>
                            <a:schemeClr val="tx1"/>
                          </a:solidFill>
                          <a:effectLst/>
                        </a:rPr>
                        <a:t>Intitulé</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l">
                        <a:spcAft>
                          <a:spcPts val="0"/>
                        </a:spcAft>
                      </a:pPr>
                      <a:r>
                        <a:rPr lang="fr-FR" sz="1000">
                          <a:solidFill>
                            <a:schemeClr val="tx1"/>
                          </a:solidFill>
                          <a:effectLst/>
                        </a:rPr>
                        <a:t>Crédits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marL="71755" marR="71755" algn="l">
                        <a:spcAft>
                          <a:spcPts val="0"/>
                        </a:spcAft>
                      </a:pPr>
                      <a:r>
                        <a:rPr lang="fr-FR" sz="1000">
                          <a:solidFill>
                            <a:schemeClr val="tx1"/>
                          </a:solidFill>
                          <a:effectLst/>
                        </a:rPr>
                        <a:t>Coefficients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vert="vert270"/>
                </a:tc>
                <a:tc gridSpan="3">
                  <a:txBody>
                    <a:bodyPr/>
                    <a:lstStyle/>
                    <a:p>
                      <a:pPr algn="ctr">
                        <a:spcAft>
                          <a:spcPts val="0"/>
                        </a:spcAft>
                      </a:pPr>
                      <a:r>
                        <a:rPr lang="fr-FR" sz="1000">
                          <a:solidFill>
                            <a:schemeClr val="tx1"/>
                          </a:solidFill>
                          <a:effectLst/>
                        </a:rPr>
                        <a:t>Volume Horaire Hebdomadaire</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Volume horaire Semestriel </a:t>
                      </a:r>
                      <a:endParaRPr lang="fr-FR" sz="1200">
                        <a:solidFill>
                          <a:schemeClr val="tx1"/>
                        </a:solidFill>
                        <a:effectLst/>
                      </a:endParaRPr>
                    </a:p>
                    <a:p>
                      <a:pPr algn="ctr">
                        <a:spcAft>
                          <a:spcPts val="0"/>
                        </a:spcAft>
                      </a:pPr>
                      <a:r>
                        <a:rPr lang="fr-FR" sz="1000">
                          <a:solidFill>
                            <a:schemeClr val="tx1"/>
                          </a:solidFill>
                          <a:effectLst/>
                        </a:rPr>
                        <a:t>(15 semaines)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ctr">
                        <a:spcAft>
                          <a:spcPts val="0"/>
                        </a:spcAft>
                      </a:pPr>
                      <a:r>
                        <a:rPr lang="fr-FR" sz="1000">
                          <a:solidFill>
                            <a:schemeClr val="tx1"/>
                          </a:solidFill>
                          <a:effectLst/>
                        </a:rPr>
                        <a:t>Travail Complémentaire </a:t>
                      </a:r>
                      <a:endParaRPr lang="fr-FR" sz="1200">
                        <a:solidFill>
                          <a:schemeClr val="tx1"/>
                        </a:solidFill>
                        <a:effectLst/>
                      </a:endParaRPr>
                    </a:p>
                    <a:p>
                      <a:pPr algn="ctr">
                        <a:spcAft>
                          <a:spcPts val="0"/>
                        </a:spcAft>
                      </a:pPr>
                      <a:r>
                        <a:rPr lang="fr-FR" sz="1000">
                          <a:solidFill>
                            <a:schemeClr val="tx1"/>
                          </a:solidFill>
                          <a:effectLst/>
                        </a:rPr>
                        <a:t>en consultation</a:t>
                      </a:r>
                      <a:endParaRPr lang="fr-FR" sz="1200">
                        <a:solidFill>
                          <a:schemeClr val="tx1"/>
                        </a:solidFill>
                        <a:effectLst/>
                      </a:endParaRPr>
                    </a:p>
                    <a:p>
                      <a:pPr algn="ctr">
                        <a:spcAft>
                          <a:spcPts val="0"/>
                        </a:spcAft>
                      </a:pPr>
                      <a:r>
                        <a:rPr lang="fr-FR" sz="1000">
                          <a:solidFill>
                            <a:schemeClr val="tx1"/>
                          </a:solidFill>
                          <a:effectLst/>
                        </a:rPr>
                        <a:t>(15 Semaines)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gridSpan="2">
                  <a:txBody>
                    <a:bodyPr/>
                    <a:lstStyle/>
                    <a:p>
                      <a:pPr algn="ctr">
                        <a:spcAft>
                          <a:spcPts val="0"/>
                        </a:spcAft>
                      </a:pPr>
                      <a:r>
                        <a:rPr lang="fr-FR" sz="1000" dirty="0">
                          <a:solidFill>
                            <a:schemeClr val="tx1"/>
                          </a:solidFill>
                          <a:effectLst/>
                        </a:rPr>
                        <a:t>Modes d’évaluations</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fr-FR"/>
                    </a:p>
                  </a:txBody>
                  <a:tcPr/>
                </a:tc>
                <a:extLst>
                  <a:ext uri="{0D108BD9-81ED-4DB2-BD59-A6C34878D82A}">
                    <a16:rowId xmlns:a16="http://schemas.microsoft.com/office/drawing/2014/main" xmlns="" val="2537554268"/>
                  </a:ext>
                </a:extLst>
              </a:tr>
              <a:tr h="88091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spcAft>
                          <a:spcPts val="0"/>
                        </a:spcAft>
                      </a:pPr>
                      <a:r>
                        <a:rPr lang="fr-FR" sz="1000">
                          <a:solidFill>
                            <a:schemeClr val="tx1"/>
                          </a:solidFill>
                          <a:effectLst/>
                        </a:rPr>
                        <a:t>Cours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a:solidFill>
                            <a:schemeClr val="tx1"/>
                          </a:solidFill>
                          <a:effectLst/>
                        </a:rPr>
                        <a:t>TD</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a:solidFill>
                            <a:schemeClr val="tx1"/>
                          </a:solidFill>
                          <a:effectLst/>
                        </a:rPr>
                        <a:t>TP</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vMerge="1">
                  <a:txBody>
                    <a:bodyPr/>
                    <a:lstStyle/>
                    <a:p>
                      <a:endParaRPr lang="fr-FR"/>
                    </a:p>
                  </a:txBody>
                  <a:tcPr/>
                </a:tc>
                <a:tc vMerge="1">
                  <a:txBody>
                    <a:bodyPr/>
                    <a:lstStyle/>
                    <a:p>
                      <a:endParaRPr lang="fr-FR"/>
                    </a:p>
                  </a:txBody>
                  <a:tcPr/>
                </a:tc>
                <a:tc>
                  <a:txBody>
                    <a:bodyPr/>
                    <a:lstStyle/>
                    <a:p>
                      <a:pPr algn="ctr">
                        <a:spcAft>
                          <a:spcPts val="0"/>
                        </a:spcAft>
                      </a:pPr>
                      <a:r>
                        <a:rPr lang="fr-FR" sz="1000">
                          <a:solidFill>
                            <a:schemeClr val="tx1"/>
                          </a:solidFill>
                          <a:effectLst/>
                        </a:rPr>
                        <a:t>Contrôle continu</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dirty="0">
                          <a:solidFill>
                            <a:schemeClr val="tx1"/>
                          </a:solidFill>
                          <a:effectLst/>
                        </a:rPr>
                        <a:t>Examen</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xmlns="" val="142737621"/>
                  </a:ext>
                </a:extLst>
              </a:tr>
              <a:tr h="264426">
                <a:tc rowSpan="2">
                  <a:txBody>
                    <a:bodyPr/>
                    <a:lstStyle/>
                    <a:p>
                      <a:pPr algn="l">
                        <a:spcAft>
                          <a:spcPts val="0"/>
                        </a:spcAft>
                      </a:pPr>
                      <a:r>
                        <a:rPr lang="fr-FR" sz="1000">
                          <a:solidFill>
                            <a:schemeClr val="tx1"/>
                          </a:solidFill>
                          <a:effectLst/>
                        </a:rPr>
                        <a:t>U .E. Fondamentale</a:t>
                      </a:r>
                      <a:endParaRPr lang="fr-FR" sz="1200">
                        <a:solidFill>
                          <a:schemeClr val="tx1"/>
                        </a:solidFill>
                        <a:effectLst/>
                      </a:endParaRPr>
                    </a:p>
                    <a:p>
                      <a:pPr algn="l">
                        <a:spcAft>
                          <a:spcPts val="0"/>
                        </a:spcAft>
                      </a:pPr>
                      <a:r>
                        <a:rPr lang="fr-FR" sz="1000">
                          <a:solidFill>
                            <a:schemeClr val="tx1"/>
                          </a:solidFill>
                          <a:effectLst/>
                        </a:rPr>
                        <a:t>Code : UEF 4.1</a:t>
                      </a:r>
                      <a:endParaRPr lang="fr-FR" sz="1200">
                        <a:solidFill>
                          <a:schemeClr val="tx1"/>
                        </a:solidFill>
                        <a:effectLst/>
                      </a:endParaRPr>
                    </a:p>
                    <a:p>
                      <a:pPr algn="l">
                        <a:spcAft>
                          <a:spcPts val="0"/>
                        </a:spcAft>
                      </a:pPr>
                      <a:r>
                        <a:rPr lang="fr-FR" sz="1000">
                          <a:solidFill>
                            <a:schemeClr val="tx1"/>
                          </a:solidFill>
                          <a:effectLst/>
                        </a:rPr>
                        <a:t>Crédits : 6</a:t>
                      </a:r>
                      <a:endParaRPr lang="fr-FR" sz="1200">
                        <a:solidFill>
                          <a:schemeClr val="tx1"/>
                        </a:solidFill>
                        <a:effectLst/>
                      </a:endParaRPr>
                    </a:p>
                    <a:p>
                      <a:pPr algn="l">
                        <a:spcAft>
                          <a:spcPts val="0"/>
                        </a:spcAft>
                      </a:pPr>
                      <a:r>
                        <a:rPr lang="fr-FR" sz="1000">
                          <a:solidFill>
                            <a:schemeClr val="tx1"/>
                          </a:solidFill>
                          <a:effectLst/>
                        </a:rPr>
                        <a:t>Coefficients : 3</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Planification des systèmes de transports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4183840366"/>
                  </a:ext>
                </a:extLst>
              </a:tr>
              <a:tr h="264426">
                <a:tc vMerge="1">
                  <a:txBody>
                    <a:bodyPr/>
                    <a:lstStyle/>
                    <a:p>
                      <a:endParaRPr lang="fr-FR"/>
                    </a:p>
                  </a:txBody>
                  <a:tcPr/>
                </a:tc>
                <a:tc>
                  <a:txBody>
                    <a:bodyPr/>
                    <a:lstStyle/>
                    <a:p>
                      <a:pPr algn="ctr">
                        <a:spcAft>
                          <a:spcPts val="0"/>
                        </a:spcAft>
                      </a:pPr>
                      <a:r>
                        <a:rPr lang="fr-FR" sz="1000">
                          <a:solidFill>
                            <a:schemeClr val="tx1"/>
                          </a:solidFill>
                          <a:effectLst/>
                        </a:rPr>
                        <a:t>Pollution des véhicules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100%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2345105544"/>
                  </a:ext>
                </a:extLst>
              </a:tr>
              <a:tr h="264426">
                <a:tc rowSpan="2">
                  <a:txBody>
                    <a:bodyPr/>
                    <a:lstStyle/>
                    <a:p>
                      <a:pPr algn="l">
                        <a:spcAft>
                          <a:spcPts val="0"/>
                        </a:spcAft>
                      </a:pPr>
                      <a:r>
                        <a:rPr lang="fr-FR" sz="1000">
                          <a:solidFill>
                            <a:schemeClr val="tx1"/>
                          </a:solidFill>
                          <a:effectLst/>
                        </a:rPr>
                        <a:t>U .E. Fondamentale</a:t>
                      </a:r>
                      <a:endParaRPr lang="fr-FR" sz="1200">
                        <a:solidFill>
                          <a:schemeClr val="tx1"/>
                        </a:solidFill>
                        <a:effectLst/>
                      </a:endParaRPr>
                    </a:p>
                    <a:p>
                      <a:pPr algn="l">
                        <a:spcAft>
                          <a:spcPts val="0"/>
                        </a:spcAft>
                      </a:pPr>
                      <a:r>
                        <a:rPr lang="fr-FR" sz="1000">
                          <a:solidFill>
                            <a:schemeClr val="tx1"/>
                          </a:solidFill>
                          <a:effectLst/>
                        </a:rPr>
                        <a:t>Code : UEF 4.2</a:t>
                      </a:r>
                      <a:endParaRPr lang="fr-FR" sz="1200">
                        <a:solidFill>
                          <a:schemeClr val="tx1"/>
                        </a:solidFill>
                        <a:effectLst/>
                      </a:endParaRPr>
                    </a:p>
                    <a:p>
                      <a:pPr algn="l">
                        <a:spcAft>
                          <a:spcPts val="0"/>
                        </a:spcAft>
                      </a:pPr>
                      <a:r>
                        <a:rPr lang="fr-FR" sz="1000">
                          <a:solidFill>
                            <a:schemeClr val="tx1"/>
                          </a:solidFill>
                          <a:effectLst/>
                        </a:rPr>
                        <a:t>Crédits : 8</a:t>
                      </a:r>
                      <a:endParaRPr lang="fr-FR" sz="1200">
                        <a:solidFill>
                          <a:schemeClr val="tx1"/>
                        </a:solidFill>
                        <a:effectLst/>
                      </a:endParaRPr>
                    </a:p>
                    <a:p>
                      <a:pPr algn="l">
                        <a:spcAft>
                          <a:spcPts val="0"/>
                        </a:spcAft>
                      </a:pPr>
                      <a:r>
                        <a:rPr lang="fr-FR" sz="1000">
                          <a:solidFill>
                            <a:schemeClr val="tx1"/>
                          </a:solidFill>
                          <a:effectLst/>
                        </a:rPr>
                        <a:t>Coefficients : 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Mathématique 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105639753"/>
                  </a:ext>
                </a:extLst>
              </a:tr>
              <a:tr h="264426">
                <a:tc vMerge="1">
                  <a:txBody>
                    <a:bodyPr/>
                    <a:lstStyle/>
                    <a:p>
                      <a:endParaRPr lang="fr-FR"/>
                    </a:p>
                  </a:txBody>
                  <a:tcPr/>
                </a:tc>
                <a:tc>
                  <a:txBody>
                    <a:bodyPr/>
                    <a:lstStyle/>
                    <a:p>
                      <a:pPr algn="ctr">
                        <a:spcAft>
                          <a:spcPts val="0"/>
                        </a:spcAft>
                      </a:pPr>
                      <a:r>
                        <a:rPr lang="fr-FR" sz="1000">
                          <a:solidFill>
                            <a:schemeClr val="tx1"/>
                          </a:solidFill>
                          <a:effectLst/>
                        </a:rPr>
                        <a:t>Méthodes numériques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865763962"/>
                  </a:ext>
                </a:extLst>
              </a:tr>
              <a:tr h="528853">
                <a:tc>
                  <a:txBody>
                    <a:bodyPr/>
                    <a:lstStyle/>
                    <a:p>
                      <a:pPr algn="l">
                        <a:spcAft>
                          <a:spcPts val="0"/>
                        </a:spcAft>
                      </a:pPr>
                      <a:r>
                        <a:rPr lang="fr-FR" sz="1000">
                          <a:solidFill>
                            <a:schemeClr val="tx1"/>
                          </a:solidFill>
                          <a:effectLst/>
                        </a:rPr>
                        <a:t>U .E. Fondamentale</a:t>
                      </a:r>
                      <a:endParaRPr lang="fr-FR" sz="1200">
                        <a:solidFill>
                          <a:schemeClr val="tx1"/>
                        </a:solidFill>
                        <a:effectLst/>
                      </a:endParaRPr>
                    </a:p>
                    <a:p>
                      <a:pPr algn="l">
                        <a:spcAft>
                          <a:spcPts val="0"/>
                        </a:spcAft>
                      </a:pPr>
                      <a:r>
                        <a:rPr lang="fr-FR" sz="1000">
                          <a:solidFill>
                            <a:schemeClr val="tx1"/>
                          </a:solidFill>
                          <a:effectLst/>
                        </a:rPr>
                        <a:t>Code : UEF 4.3</a:t>
                      </a:r>
                      <a:endParaRPr lang="fr-FR" sz="1200">
                        <a:solidFill>
                          <a:schemeClr val="tx1"/>
                        </a:solidFill>
                        <a:effectLst/>
                      </a:endParaRPr>
                    </a:p>
                    <a:p>
                      <a:pPr algn="l">
                        <a:spcAft>
                          <a:spcPts val="0"/>
                        </a:spcAft>
                      </a:pPr>
                      <a:r>
                        <a:rPr lang="fr-FR" sz="1000">
                          <a:solidFill>
                            <a:schemeClr val="tx1"/>
                          </a:solidFill>
                          <a:effectLst/>
                        </a:rPr>
                        <a:t>Crédits : 4</a:t>
                      </a:r>
                      <a:endParaRPr lang="fr-FR" sz="1200">
                        <a:solidFill>
                          <a:schemeClr val="tx1"/>
                        </a:solidFill>
                        <a:effectLst/>
                      </a:endParaRPr>
                    </a:p>
                    <a:p>
                      <a:pPr algn="l">
                        <a:spcAft>
                          <a:spcPts val="0"/>
                        </a:spcAft>
                      </a:pPr>
                      <a:r>
                        <a:rPr lang="fr-FR" sz="1000">
                          <a:solidFill>
                            <a:schemeClr val="tx1"/>
                          </a:solidFill>
                          <a:effectLst/>
                        </a:rPr>
                        <a:t>Coefficients : 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 </a:t>
                      </a:r>
                      <a:endParaRPr lang="fr-FR" sz="1200" dirty="0">
                        <a:solidFill>
                          <a:schemeClr val="tx1"/>
                        </a:solidFill>
                        <a:effectLst/>
                      </a:endParaRPr>
                    </a:p>
                    <a:p>
                      <a:pPr algn="ctr">
                        <a:spcAft>
                          <a:spcPts val="0"/>
                        </a:spcAft>
                      </a:pPr>
                      <a:r>
                        <a:rPr lang="fr-FR" sz="1000" dirty="0">
                          <a:solidFill>
                            <a:schemeClr val="tx1"/>
                          </a:solidFill>
                          <a:effectLst/>
                        </a:rPr>
                        <a:t>Résistances des Matériaux</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60%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670717429"/>
                  </a:ext>
                </a:extLst>
              </a:tr>
              <a:tr h="264426">
                <a:tc rowSpan="5">
                  <a:txBody>
                    <a:bodyPr/>
                    <a:lstStyle/>
                    <a:p>
                      <a:pPr algn="l">
                        <a:spcAft>
                          <a:spcPts val="0"/>
                        </a:spcAft>
                      </a:pPr>
                      <a:r>
                        <a:rPr lang="fr-FR" sz="1000">
                          <a:solidFill>
                            <a:schemeClr val="tx1"/>
                          </a:solidFill>
                          <a:effectLst/>
                        </a:rPr>
                        <a:t>U .E. Méthodologique</a:t>
                      </a:r>
                      <a:endParaRPr lang="fr-FR" sz="1200">
                        <a:solidFill>
                          <a:schemeClr val="tx1"/>
                        </a:solidFill>
                        <a:effectLst/>
                      </a:endParaRPr>
                    </a:p>
                    <a:p>
                      <a:pPr algn="l">
                        <a:spcAft>
                          <a:spcPts val="0"/>
                        </a:spcAft>
                      </a:pPr>
                      <a:r>
                        <a:rPr lang="fr-FR" sz="1000">
                          <a:solidFill>
                            <a:schemeClr val="tx1"/>
                          </a:solidFill>
                          <a:effectLst/>
                        </a:rPr>
                        <a:t>Code : UEM 4.1</a:t>
                      </a:r>
                      <a:endParaRPr lang="fr-FR" sz="1200">
                        <a:solidFill>
                          <a:schemeClr val="tx1"/>
                        </a:solidFill>
                        <a:effectLst/>
                      </a:endParaRPr>
                    </a:p>
                    <a:p>
                      <a:pPr algn="l">
                        <a:spcAft>
                          <a:spcPts val="0"/>
                        </a:spcAft>
                      </a:pPr>
                      <a:r>
                        <a:rPr lang="fr-FR" sz="1000">
                          <a:solidFill>
                            <a:schemeClr val="tx1"/>
                          </a:solidFill>
                          <a:effectLst/>
                        </a:rPr>
                        <a:t>Crédits : 9</a:t>
                      </a:r>
                      <a:endParaRPr lang="fr-FR" sz="1200">
                        <a:solidFill>
                          <a:schemeClr val="tx1"/>
                        </a:solidFill>
                        <a:effectLst/>
                      </a:endParaRPr>
                    </a:p>
                    <a:p>
                      <a:pPr algn="l">
                        <a:spcAft>
                          <a:spcPts val="0"/>
                        </a:spcAft>
                      </a:pPr>
                      <a:r>
                        <a:rPr lang="fr-FR" sz="1000">
                          <a:solidFill>
                            <a:schemeClr val="tx1"/>
                          </a:solidFill>
                          <a:effectLst/>
                        </a:rPr>
                        <a:t>Coefficients : 5</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Dessin assisté par Ordinateur</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2421813058"/>
                  </a:ext>
                </a:extLst>
              </a:tr>
              <a:tr h="154504">
                <a:tc vMerge="1">
                  <a:txBody>
                    <a:bodyPr/>
                    <a:lstStyle/>
                    <a:p>
                      <a:endParaRPr lang="fr-FR"/>
                    </a:p>
                  </a:txBody>
                  <a:tcPr/>
                </a:tc>
                <a:tc>
                  <a:txBody>
                    <a:bodyPr/>
                    <a:lstStyle/>
                    <a:p>
                      <a:pPr algn="ctr">
                        <a:spcAft>
                          <a:spcPts val="0"/>
                        </a:spcAft>
                      </a:pPr>
                      <a:r>
                        <a:rPr lang="fr-FR" sz="1000">
                          <a:solidFill>
                            <a:schemeClr val="tx1"/>
                          </a:solidFill>
                          <a:effectLst/>
                        </a:rPr>
                        <a:t>Maintenance</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073069734"/>
                  </a:ext>
                </a:extLst>
              </a:tr>
              <a:tr h="206005">
                <a:tc vMerge="1">
                  <a:txBody>
                    <a:bodyPr/>
                    <a:lstStyle/>
                    <a:p>
                      <a:endParaRPr lang="fr-FR"/>
                    </a:p>
                  </a:txBody>
                  <a:tcPr/>
                </a:tc>
                <a:tc>
                  <a:txBody>
                    <a:bodyPr/>
                    <a:lstStyle/>
                    <a:p>
                      <a:pPr algn="ctr">
                        <a:spcAft>
                          <a:spcPts val="0"/>
                        </a:spcAft>
                      </a:pPr>
                      <a:r>
                        <a:rPr lang="fr-FR" sz="1000">
                          <a:solidFill>
                            <a:schemeClr val="tx1"/>
                          </a:solidFill>
                          <a:effectLst/>
                        </a:rPr>
                        <a:t>TP Méthodes numériques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39357207"/>
                  </a:ext>
                </a:extLst>
              </a:tr>
              <a:tr h="264426">
                <a:tc vMerge="1">
                  <a:txBody>
                    <a:bodyPr/>
                    <a:lstStyle/>
                    <a:p>
                      <a:endParaRPr lang="fr-FR"/>
                    </a:p>
                  </a:txBody>
                  <a:tcPr/>
                </a:tc>
                <a:tc>
                  <a:txBody>
                    <a:bodyPr/>
                    <a:lstStyle/>
                    <a:p>
                      <a:pPr algn="ctr">
                        <a:spcAft>
                          <a:spcPts val="0"/>
                        </a:spcAft>
                      </a:pPr>
                      <a:r>
                        <a:rPr lang="fr-FR" sz="1000">
                          <a:solidFill>
                            <a:schemeClr val="tx1"/>
                          </a:solidFill>
                          <a:effectLst/>
                        </a:rPr>
                        <a:t>TP Résistance des Matériaux</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45472900"/>
                  </a:ext>
                </a:extLst>
              </a:tr>
              <a:tr h="309008">
                <a:tc vMerge="1">
                  <a:txBody>
                    <a:bodyPr/>
                    <a:lstStyle/>
                    <a:p>
                      <a:endParaRPr lang="fr-FR"/>
                    </a:p>
                  </a:txBody>
                  <a:tcPr/>
                </a:tc>
                <a:tc>
                  <a:txBody>
                    <a:bodyPr/>
                    <a:lstStyle/>
                    <a:p>
                      <a:pPr algn="ctr">
                        <a:spcAft>
                          <a:spcPts val="0"/>
                        </a:spcAft>
                      </a:pPr>
                      <a:r>
                        <a:rPr lang="fr-FR" sz="1000">
                          <a:effectLst/>
                        </a:rPr>
                        <a:t>Technologie avancé et Mobilité dans les transports</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1</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1</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1h30</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 </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 </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22h30</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02h30</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effectLst/>
                        </a:rPr>
                        <a:t> </a:t>
                      </a:r>
                      <a:endParaRPr lang="fr-FR" sz="12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effectLst/>
                        </a:rPr>
                        <a:t>100%</a:t>
                      </a:r>
                      <a:endParaRPr lang="fr-FR"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769212229"/>
                  </a:ext>
                </a:extLst>
              </a:tr>
            </a:tbl>
          </a:graphicData>
        </a:graphic>
      </p:graphicFrame>
      <p:sp>
        <p:nvSpPr>
          <p:cNvPr id="12" name="Rectangle 169">
            <a:extLst>
              <a:ext uri="{FF2B5EF4-FFF2-40B4-BE49-F238E27FC236}">
                <a16:creationId xmlns:a16="http://schemas.microsoft.com/office/drawing/2014/main" xmlns="" id="{BE65F6BF-E1FA-453B-B538-6806BB2BC0CF}"/>
              </a:ext>
            </a:extLst>
          </p:cNvPr>
          <p:cNvSpPr>
            <a:spLocks noChangeArrowheads="1"/>
          </p:cNvSpPr>
          <p:nvPr/>
        </p:nvSpPr>
        <p:spPr bwMode="auto">
          <a:xfrm>
            <a:off x="11889143" y="26087289"/>
            <a:ext cx="32404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4" name="Tableau 13">
            <a:extLst>
              <a:ext uri="{FF2B5EF4-FFF2-40B4-BE49-F238E27FC236}">
                <a16:creationId xmlns:a16="http://schemas.microsoft.com/office/drawing/2014/main" xmlns="" id="{C9F3E6D5-B2E1-4F6C-815B-21B0200FEFFA}"/>
              </a:ext>
            </a:extLst>
          </p:cNvPr>
          <p:cNvGraphicFramePr>
            <a:graphicFrameLocks noGrp="1"/>
          </p:cNvGraphicFramePr>
          <p:nvPr>
            <p:extLst>
              <p:ext uri="{D42A27DB-BD31-4B8C-83A1-F6EECF244321}">
                <p14:modId xmlns:p14="http://schemas.microsoft.com/office/powerpoint/2010/main" val="1247433723"/>
              </p:ext>
            </p:extLst>
          </p:nvPr>
        </p:nvGraphicFramePr>
        <p:xfrm>
          <a:off x="12025561" y="26355177"/>
          <a:ext cx="9614482" cy="4246355"/>
        </p:xfrm>
        <a:graphic>
          <a:graphicData uri="http://schemas.openxmlformats.org/drawingml/2006/table">
            <a:tbl>
              <a:tblPr firstRow="1" firstCol="1" bandRow="1">
                <a:tableStyleId>{5C22544A-7EE6-4342-B048-85BDC9FD1C3A}</a:tableStyleId>
              </a:tblPr>
              <a:tblGrid>
                <a:gridCol w="1858682">
                  <a:extLst>
                    <a:ext uri="{9D8B030D-6E8A-4147-A177-3AD203B41FA5}">
                      <a16:colId xmlns:a16="http://schemas.microsoft.com/office/drawing/2014/main" xmlns="" val="1990133889"/>
                    </a:ext>
                  </a:extLst>
                </a:gridCol>
                <a:gridCol w="1858682">
                  <a:extLst>
                    <a:ext uri="{9D8B030D-6E8A-4147-A177-3AD203B41FA5}">
                      <a16:colId xmlns:a16="http://schemas.microsoft.com/office/drawing/2014/main" xmlns="" val="1674844672"/>
                    </a:ext>
                  </a:extLst>
                </a:gridCol>
                <a:gridCol w="484694">
                  <a:extLst>
                    <a:ext uri="{9D8B030D-6E8A-4147-A177-3AD203B41FA5}">
                      <a16:colId xmlns:a16="http://schemas.microsoft.com/office/drawing/2014/main" xmlns="" val="2461608569"/>
                    </a:ext>
                  </a:extLst>
                </a:gridCol>
                <a:gridCol w="565477">
                  <a:extLst>
                    <a:ext uri="{9D8B030D-6E8A-4147-A177-3AD203B41FA5}">
                      <a16:colId xmlns:a16="http://schemas.microsoft.com/office/drawing/2014/main" xmlns="" val="3894024482"/>
                    </a:ext>
                  </a:extLst>
                </a:gridCol>
                <a:gridCol w="565477">
                  <a:extLst>
                    <a:ext uri="{9D8B030D-6E8A-4147-A177-3AD203B41FA5}">
                      <a16:colId xmlns:a16="http://schemas.microsoft.com/office/drawing/2014/main" xmlns="" val="3050029674"/>
                    </a:ext>
                  </a:extLst>
                </a:gridCol>
                <a:gridCol w="571947">
                  <a:extLst>
                    <a:ext uri="{9D8B030D-6E8A-4147-A177-3AD203B41FA5}">
                      <a16:colId xmlns:a16="http://schemas.microsoft.com/office/drawing/2014/main" xmlns="" val="4019048644"/>
                    </a:ext>
                  </a:extLst>
                </a:gridCol>
                <a:gridCol w="639789">
                  <a:extLst>
                    <a:ext uri="{9D8B030D-6E8A-4147-A177-3AD203B41FA5}">
                      <a16:colId xmlns:a16="http://schemas.microsoft.com/office/drawing/2014/main" xmlns="" val="1307949565"/>
                    </a:ext>
                  </a:extLst>
                </a:gridCol>
                <a:gridCol w="969390">
                  <a:extLst>
                    <a:ext uri="{9D8B030D-6E8A-4147-A177-3AD203B41FA5}">
                      <a16:colId xmlns:a16="http://schemas.microsoft.com/office/drawing/2014/main" xmlns="" val="1347332278"/>
                    </a:ext>
                  </a:extLst>
                </a:gridCol>
                <a:gridCol w="969390">
                  <a:extLst>
                    <a:ext uri="{9D8B030D-6E8A-4147-A177-3AD203B41FA5}">
                      <a16:colId xmlns:a16="http://schemas.microsoft.com/office/drawing/2014/main" xmlns="" val="2644758976"/>
                    </a:ext>
                  </a:extLst>
                </a:gridCol>
                <a:gridCol w="565477">
                  <a:extLst>
                    <a:ext uri="{9D8B030D-6E8A-4147-A177-3AD203B41FA5}">
                      <a16:colId xmlns:a16="http://schemas.microsoft.com/office/drawing/2014/main" xmlns="" val="2992601716"/>
                    </a:ext>
                  </a:extLst>
                </a:gridCol>
                <a:gridCol w="565477">
                  <a:extLst>
                    <a:ext uri="{9D8B030D-6E8A-4147-A177-3AD203B41FA5}">
                      <a16:colId xmlns:a16="http://schemas.microsoft.com/office/drawing/2014/main" xmlns="" val="4038086502"/>
                    </a:ext>
                  </a:extLst>
                </a:gridCol>
              </a:tblGrid>
              <a:tr h="396778">
                <a:tc rowSpan="2">
                  <a:txBody>
                    <a:bodyPr/>
                    <a:lstStyle/>
                    <a:p>
                      <a:pPr algn="l">
                        <a:spcAft>
                          <a:spcPts val="0"/>
                        </a:spcAft>
                      </a:pPr>
                      <a:r>
                        <a:rPr lang="fr-FR" sz="1000" dirty="0">
                          <a:solidFill>
                            <a:schemeClr val="tx1"/>
                          </a:solidFill>
                          <a:effectLst/>
                        </a:rPr>
                        <a:t> </a:t>
                      </a:r>
                      <a:endParaRPr lang="fr-FR" sz="1200" dirty="0">
                        <a:solidFill>
                          <a:schemeClr val="tx1"/>
                        </a:solidFill>
                        <a:effectLst/>
                      </a:endParaRPr>
                    </a:p>
                    <a:p>
                      <a:pPr algn="l">
                        <a:spcAft>
                          <a:spcPts val="0"/>
                        </a:spcAft>
                      </a:pPr>
                      <a:endParaRPr lang="fr-FR" sz="1400" b="1" dirty="0">
                        <a:solidFill>
                          <a:schemeClr val="tx1"/>
                        </a:solidFill>
                        <a:effectLst/>
                      </a:endParaRPr>
                    </a:p>
                    <a:p>
                      <a:pPr algn="l">
                        <a:spcAft>
                          <a:spcPts val="0"/>
                        </a:spcAft>
                      </a:pPr>
                      <a:r>
                        <a:rPr lang="fr-FR" sz="1400" b="1" dirty="0">
                          <a:solidFill>
                            <a:schemeClr val="tx1"/>
                          </a:solidFill>
                          <a:effectLst/>
                        </a:rPr>
                        <a:t>Semestre 3 </a:t>
                      </a:r>
                    </a:p>
                    <a:p>
                      <a:pPr algn="l">
                        <a:spcAft>
                          <a:spcPts val="0"/>
                        </a:spcAft>
                      </a:pPr>
                      <a:endParaRPr lang="fr-FR" sz="1200" dirty="0">
                        <a:solidFill>
                          <a:schemeClr val="tx1"/>
                        </a:solidFill>
                        <a:effectLst/>
                      </a:endParaRPr>
                    </a:p>
                    <a:p>
                      <a:pPr algn="l">
                        <a:spcAft>
                          <a:spcPts val="0"/>
                        </a:spcAft>
                      </a:pPr>
                      <a:r>
                        <a:rPr lang="fr-FR" sz="1000" dirty="0">
                          <a:solidFill>
                            <a:schemeClr val="tx1"/>
                          </a:solidFill>
                          <a:effectLst/>
                        </a:rPr>
                        <a:t>Unité d’enseignement</a:t>
                      </a:r>
                    </a:p>
                    <a:p>
                      <a:pPr algn="l">
                        <a:spcAft>
                          <a:spcPts val="0"/>
                        </a:spcAft>
                      </a:pPr>
                      <a:r>
                        <a:rPr lang="fr-FR" sz="1000" dirty="0">
                          <a:solidFill>
                            <a:schemeClr val="tx1"/>
                          </a:solidFill>
                          <a:effectLst/>
                          <a:latin typeface="Times New Roman" panose="02020603050405020304" pitchFamily="18" charset="0"/>
                          <a:ea typeface="SimSun" panose="02010600030101010101" pitchFamily="2" charset="-122"/>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rowSpan="2">
                  <a:txBody>
                    <a:bodyPr/>
                    <a:lstStyle/>
                    <a:p>
                      <a:pPr algn="ctr">
                        <a:spcAft>
                          <a:spcPts val="0"/>
                        </a:spcAft>
                      </a:pPr>
                      <a:r>
                        <a:rPr lang="fr-FR" sz="1000">
                          <a:solidFill>
                            <a:schemeClr val="tx1"/>
                          </a:solidFill>
                          <a:effectLst/>
                        </a:rPr>
                        <a:t>Intitulé</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l">
                        <a:spcAft>
                          <a:spcPts val="0"/>
                        </a:spcAft>
                      </a:pPr>
                      <a:r>
                        <a:rPr lang="fr-FR" sz="1000">
                          <a:solidFill>
                            <a:schemeClr val="tx1"/>
                          </a:solidFill>
                          <a:effectLst/>
                        </a:rPr>
                        <a:t>Crédits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marL="71755" marR="71755" algn="l">
                        <a:spcAft>
                          <a:spcPts val="0"/>
                        </a:spcAft>
                      </a:pPr>
                      <a:r>
                        <a:rPr lang="fr-FR" sz="1000">
                          <a:solidFill>
                            <a:schemeClr val="tx1"/>
                          </a:solidFill>
                          <a:effectLst/>
                        </a:rPr>
                        <a:t>Coefficients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vert="vert270"/>
                </a:tc>
                <a:tc gridSpan="3">
                  <a:txBody>
                    <a:bodyPr/>
                    <a:lstStyle/>
                    <a:p>
                      <a:pPr algn="ctr">
                        <a:spcAft>
                          <a:spcPts val="0"/>
                        </a:spcAft>
                      </a:pPr>
                      <a:r>
                        <a:rPr lang="fr-FR" sz="1000">
                          <a:solidFill>
                            <a:schemeClr val="tx1"/>
                          </a:solidFill>
                          <a:effectLst/>
                        </a:rPr>
                        <a:t>Volume Horaire Hebdomadaire</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1000">
                          <a:solidFill>
                            <a:schemeClr val="tx1"/>
                          </a:solidFill>
                          <a:effectLst/>
                        </a:rPr>
                        <a:t> </a:t>
                      </a:r>
                      <a:endParaRPr lang="fr-FR" sz="1200">
                        <a:solidFill>
                          <a:schemeClr val="tx1"/>
                        </a:solidFill>
                        <a:effectLst/>
                      </a:endParaRPr>
                    </a:p>
                    <a:p>
                      <a:pPr algn="ctr">
                        <a:spcAft>
                          <a:spcPts val="0"/>
                        </a:spcAft>
                      </a:pPr>
                      <a:r>
                        <a:rPr lang="fr-FR" sz="1000">
                          <a:solidFill>
                            <a:schemeClr val="tx1"/>
                          </a:solidFill>
                          <a:effectLst/>
                        </a:rPr>
                        <a:t>Volume horaire Semestriel </a:t>
                      </a:r>
                      <a:endParaRPr lang="fr-FR" sz="1200">
                        <a:solidFill>
                          <a:schemeClr val="tx1"/>
                        </a:solidFill>
                        <a:effectLst/>
                      </a:endParaRPr>
                    </a:p>
                    <a:p>
                      <a:pPr algn="ctr">
                        <a:spcAft>
                          <a:spcPts val="0"/>
                        </a:spcAft>
                      </a:pPr>
                      <a:r>
                        <a:rPr lang="fr-FR" sz="1000">
                          <a:solidFill>
                            <a:schemeClr val="tx1"/>
                          </a:solidFill>
                          <a:effectLst/>
                        </a:rPr>
                        <a:t>(15 semaines)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ctr">
                        <a:spcAft>
                          <a:spcPts val="0"/>
                        </a:spcAft>
                      </a:pPr>
                      <a:r>
                        <a:rPr lang="fr-FR" sz="1000">
                          <a:solidFill>
                            <a:schemeClr val="tx1"/>
                          </a:solidFill>
                          <a:effectLst/>
                        </a:rPr>
                        <a:t>Travail Complémentaire </a:t>
                      </a:r>
                      <a:endParaRPr lang="fr-FR" sz="1200">
                        <a:solidFill>
                          <a:schemeClr val="tx1"/>
                        </a:solidFill>
                        <a:effectLst/>
                      </a:endParaRPr>
                    </a:p>
                    <a:p>
                      <a:pPr algn="ctr">
                        <a:spcAft>
                          <a:spcPts val="0"/>
                        </a:spcAft>
                      </a:pPr>
                      <a:r>
                        <a:rPr lang="fr-FR" sz="1000">
                          <a:solidFill>
                            <a:schemeClr val="tx1"/>
                          </a:solidFill>
                          <a:effectLst/>
                        </a:rPr>
                        <a:t>en consultation</a:t>
                      </a:r>
                      <a:endParaRPr lang="fr-FR" sz="1200">
                        <a:solidFill>
                          <a:schemeClr val="tx1"/>
                        </a:solidFill>
                        <a:effectLst/>
                      </a:endParaRPr>
                    </a:p>
                    <a:p>
                      <a:pPr algn="ctr">
                        <a:spcAft>
                          <a:spcPts val="0"/>
                        </a:spcAft>
                      </a:pPr>
                      <a:r>
                        <a:rPr lang="fr-FR" sz="1000">
                          <a:solidFill>
                            <a:schemeClr val="tx1"/>
                          </a:solidFill>
                          <a:effectLst/>
                        </a:rPr>
                        <a:t>(15 Semaines)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gridSpan="2">
                  <a:txBody>
                    <a:bodyPr/>
                    <a:lstStyle/>
                    <a:p>
                      <a:pPr algn="ctr">
                        <a:spcAft>
                          <a:spcPts val="0"/>
                        </a:spcAft>
                      </a:pPr>
                      <a:r>
                        <a:rPr lang="fr-FR" sz="1000" dirty="0">
                          <a:solidFill>
                            <a:schemeClr val="tx1"/>
                          </a:solidFill>
                          <a:effectLst/>
                        </a:rPr>
                        <a:t>Modes d’évaluations</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fr-FR"/>
                    </a:p>
                  </a:txBody>
                  <a:tcPr/>
                </a:tc>
                <a:extLst>
                  <a:ext uri="{0D108BD9-81ED-4DB2-BD59-A6C34878D82A}">
                    <a16:rowId xmlns:a16="http://schemas.microsoft.com/office/drawing/2014/main" xmlns="" val="3589141591"/>
                  </a:ext>
                </a:extLst>
              </a:tr>
              <a:tr h="99194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spcAft>
                          <a:spcPts val="0"/>
                        </a:spcAft>
                      </a:pPr>
                      <a:r>
                        <a:rPr lang="fr-FR" sz="1000">
                          <a:solidFill>
                            <a:schemeClr val="tx1"/>
                          </a:solidFill>
                          <a:effectLst/>
                        </a:rPr>
                        <a:t>Cours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a:solidFill>
                            <a:schemeClr val="tx1"/>
                          </a:solidFill>
                          <a:effectLst/>
                        </a:rPr>
                        <a:t>TD</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a:solidFill>
                            <a:schemeClr val="tx1"/>
                          </a:solidFill>
                          <a:effectLst/>
                        </a:rPr>
                        <a:t>TP</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vMerge="1">
                  <a:txBody>
                    <a:bodyPr/>
                    <a:lstStyle/>
                    <a:p>
                      <a:endParaRPr lang="fr-FR"/>
                    </a:p>
                  </a:txBody>
                  <a:tcPr/>
                </a:tc>
                <a:tc vMerge="1">
                  <a:txBody>
                    <a:bodyPr/>
                    <a:lstStyle/>
                    <a:p>
                      <a:endParaRPr lang="fr-FR"/>
                    </a:p>
                  </a:txBody>
                  <a:tcPr/>
                </a:tc>
                <a:tc>
                  <a:txBody>
                    <a:bodyPr/>
                    <a:lstStyle/>
                    <a:p>
                      <a:pPr algn="ctr">
                        <a:spcAft>
                          <a:spcPts val="0"/>
                        </a:spcAft>
                      </a:pPr>
                      <a:r>
                        <a:rPr lang="fr-FR" sz="1000" dirty="0">
                          <a:solidFill>
                            <a:schemeClr val="tx1"/>
                          </a:solidFill>
                          <a:effectLst/>
                        </a:rPr>
                        <a:t>Contrôle continu</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spcAft>
                          <a:spcPts val="0"/>
                        </a:spcAft>
                      </a:pPr>
                      <a:r>
                        <a:rPr lang="fr-FR" sz="1000" dirty="0">
                          <a:solidFill>
                            <a:schemeClr val="tx1"/>
                          </a:solidFill>
                          <a:effectLst/>
                        </a:rPr>
                        <a:t>Examen</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xmlns="" val="3325858790"/>
                  </a:ext>
                </a:extLst>
              </a:tr>
              <a:tr h="396778">
                <a:tc rowSpan="2">
                  <a:txBody>
                    <a:bodyPr/>
                    <a:lstStyle/>
                    <a:p>
                      <a:pPr algn="l">
                        <a:spcAft>
                          <a:spcPts val="0"/>
                        </a:spcAft>
                      </a:pPr>
                      <a:r>
                        <a:rPr lang="fr-FR" sz="1000">
                          <a:solidFill>
                            <a:schemeClr val="tx1"/>
                          </a:solidFill>
                          <a:effectLst/>
                        </a:rPr>
                        <a:t>U .E. Fondamentale</a:t>
                      </a:r>
                      <a:endParaRPr lang="fr-FR" sz="1200">
                        <a:solidFill>
                          <a:schemeClr val="tx1"/>
                        </a:solidFill>
                        <a:effectLst/>
                      </a:endParaRPr>
                    </a:p>
                    <a:p>
                      <a:pPr algn="l">
                        <a:spcAft>
                          <a:spcPts val="0"/>
                        </a:spcAft>
                      </a:pPr>
                      <a:r>
                        <a:rPr lang="fr-FR" sz="1000">
                          <a:solidFill>
                            <a:schemeClr val="tx1"/>
                          </a:solidFill>
                          <a:effectLst/>
                        </a:rPr>
                        <a:t>Code : UEF 3.1</a:t>
                      </a:r>
                      <a:endParaRPr lang="fr-FR" sz="1200">
                        <a:solidFill>
                          <a:schemeClr val="tx1"/>
                        </a:solidFill>
                        <a:effectLst/>
                      </a:endParaRPr>
                    </a:p>
                    <a:p>
                      <a:pPr algn="l">
                        <a:spcAft>
                          <a:spcPts val="0"/>
                        </a:spcAft>
                      </a:pPr>
                      <a:r>
                        <a:rPr lang="fr-FR" sz="1000">
                          <a:solidFill>
                            <a:schemeClr val="tx1"/>
                          </a:solidFill>
                          <a:effectLst/>
                        </a:rPr>
                        <a:t>Crédits : 10</a:t>
                      </a:r>
                      <a:endParaRPr lang="fr-FR" sz="1200">
                        <a:solidFill>
                          <a:schemeClr val="tx1"/>
                        </a:solidFill>
                        <a:effectLst/>
                      </a:endParaRPr>
                    </a:p>
                    <a:p>
                      <a:pPr algn="l">
                        <a:spcAft>
                          <a:spcPts val="0"/>
                        </a:spcAft>
                      </a:pPr>
                      <a:r>
                        <a:rPr lang="fr-FR" sz="1000">
                          <a:solidFill>
                            <a:schemeClr val="tx1"/>
                          </a:solidFill>
                          <a:effectLst/>
                        </a:rPr>
                        <a:t>Coefficients : 5</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Mathématiques 3</a:t>
                      </a:r>
                      <a:endParaRPr lang="fr-FR" sz="1200">
                        <a:solidFill>
                          <a:schemeClr val="tx1"/>
                        </a:solidFill>
                        <a:effectLst/>
                      </a:endParaRPr>
                    </a:p>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6</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3</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3h00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67h30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82h30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4003854729"/>
                  </a:ext>
                </a:extLst>
              </a:tr>
              <a:tr h="396778">
                <a:tc vMerge="1">
                  <a:txBody>
                    <a:bodyPr/>
                    <a:lstStyle/>
                    <a:p>
                      <a:endParaRPr lang="fr-FR"/>
                    </a:p>
                  </a:txBody>
                  <a:tcPr/>
                </a:tc>
                <a:tc>
                  <a:txBody>
                    <a:bodyPr/>
                    <a:lstStyle/>
                    <a:p>
                      <a:pPr algn="ctr">
                        <a:spcAft>
                          <a:spcPts val="0"/>
                        </a:spcAft>
                      </a:pPr>
                      <a:r>
                        <a:rPr lang="fr-FR" sz="1000">
                          <a:solidFill>
                            <a:schemeClr val="tx1"/>
                          </a:solidFill>
                          <a:effectLst/>
                        </a:rPr>
                        <a:t>Ondes et Vibrations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537299124"/>
                  </a:ext>
                </a:extLst>
              </a:tr>
              <a:tr h="396778">
                <a:tc rowSpan="2">
                  <a:txBody>
                    <a:bodyPr/>
                    <a:lstStyle/>
                    <a:p>
                      <a:pPr algn="l">
                        <a:spcAft>
                          <a:spcPts val="0"/>
                        </a:spcAft>
                      </a:pPr>
                      <a:r>
                        <a:rPr lang="fr-FR" sz="1000">
                          <a:solidFill>
                            <a:schemeClr val="tx1"/>
                          </a:solidFill>
                          <a:effectLst/>
                        </a:rPr>
                        <a:t>U .E. Fondamentale</a:t>
                      </a:r>
                      <a:endParaRPr lang="fr-FR" sz="1200">
                        <a:solidFill>
                          <a:schemeClr val="tx1"/>
                        </a:solidFill>
                        <a:effectLst/>
                      </a:endParaRPr>
                    </a:p>
                    <a:p>
                      <a:pPr algn="l">
                        <a:spcAft>
                          <a:spcPts val="0"/>
                        </a:spcAft>
                      </a:pPr>
                      <a:r>
                        <a:rPr lang="fr-FR" sz="1000">
                          <a:solidFill>
                            <a:schemeClr val="tx1"/>
                          </a:solidFill>
                          <a:effectLst/>
                        </a:rPr>
                        <a:t>Code : UEF 3.2</a:t>
                      </a:r>
                      <a:endParaRPr lang="fr-FR" sz="1200">
                        <a:solidFill>
                          <a:schemeClr val="tx1"/>
                        </a:solidFill>
                        <a:effectLst/>
                      </a:endParaRPr>
                    </a:p>
                    <a:p>
                      <a:pPr algn="l">
                        <a:spcAft>
                          <a:spcPts val="0"/>
                        </a:spcAft>
                      </a:pPr>
                      <a:r>
                        <a:rPr lang="fr-FR" sz="1000">
                          <a:solidFill>
                            <a:schemeClr val="tx1"/>
                          </a:solidFill>
                          <a:effectLst/>
                        </a:rPr>
                        <a:t>Crédits : 8</a:t>
                      </a:r>
                      <a:endParaRPr lang="fr-FR" sz="1200">
                        <a:solidFill>
                          <a:schemeClr val="tx1"/>
                        </a:solidFill>
                        <a:effectLst/>
                      </a:endParaRPr>
                    </a:p>
                    <a:p>
                      <a:pPr algn="l">
                        <a:spcAft>
                          <a:spcPts val="0"/>
                        </a:spcAft>
                      </a:pPr>
                      <a:r>
                        <a:rPr lang="fr-FR" sz="1000">
                          <a:solidFill>
                            <a:schemeClr val="tx1"/>
                          </a:solidFill>
                          <a:effectLst/>
                        </a:rPr>
                        <a:t>Coefficients : 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Mécanique des fluides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2616938027"/>
                  </a:ext>
                </a:extLst>
              </a:tr>
              <a:tr h="396778">
                <a:tc vMerge="1">
                  <a:txBody>
                    <a:bodyPr/>
                    <a:lstStyle/>
                    <a:p>
                      <a:endParaRPr lang="fr-FR"/>
                    </a:p>
                  </a:txBody>
                  <a:tcPr/>
                </a:tc>
                <a:tc>
                  <a:txBody>
                    <a:bodyPr/>
                    <a:lstStyle/>
                    <a:p>
                      <a:pPr algn="l">
                        <a:spcAft>
                          <a:spcPts val="0"/>
                        </a:spcAft>
                      </a:pPr>
                      <a:r>
                        <a:rPr lang="fr-FR" sz="1000">
                          <a:solidFill>
                            <a:schemeClr val="tx1"/>
                          </a:solidFill>
                          <a:effectLst/>
                        </a:rPr>
                        <a:t>               Mécanique Rationnelle</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55h00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509010434"/>
                  </a:ext>
                </a:extLst>
              </a:tr>
              <a:tr h="396778">
                <a:tc rowSpan="4">
                  <a:txBody>
                    <a:bodyPr/>
                    <a:lstStyle/>
                    <a:p>
                      <a:pPr algn="l">
                        <a:spcAft>
                          <a:spcPts val="0"/>
                        </a:spcAft>
                      </a:pPr>
                      <a:r>
                        <a:rPr lang="fr-FR" sz="1000">
                          <a:solidFill>
                            <a:schemeClr val="tx1"/>
                          </a:solidFill>
                          <a:effectLst/>
                        </a:rPr>
                        <a:t>U .E. Méthdologique</a:t>
                      </a:r>
                      <a:endParaRPr lang="fr-FR" sz="1200">
                        <a:solidFill>
                          <a:schemeClr val="tx1"/>
                        </a:solidFill>
                        <a:effectLst/>
                      </a:endParaRPr>
                    </a:p>
                    <a:p>
                      <a:pPr algn="l">
                        <a:spcAft>
                          <a:spcPts val="0"/>
                        </a:spcAft>
                      </a:pPr>
                      <a:r>
                        <a:rPr lang="fr-FR" sz="1000">
                          <a:solidFill>
                            <a:schemeClr val="tx1"/>
                          </a:solidFill>
                          <a:effectLst/>
                        </a:rPr>
                        <a:t>Code : UEM  3.1</a:t>
                      </a:r>
                      <a:endParaRPr lang="fr-FR" sz="1200">
                        <a:solidFill>
                          <a:schemeClr val="tx1"/>
                        </a:solidFill>
                        <a:effectLst/>
                      </a:endParaRPr>
                    </a:p>
                    <a:p>
                      <a:pPr algn="l">
                        <a:spcAft>
                          <a:spcPts val="0"/>
                        </a:spcAft>
                      </a:pPr>
                      <a:r>
                        <a:rPr lang="fr-FR" sz="1000">
                          <a:solidFill>
                            <a:schemeClr val="tx1"/>
                          </a:solidFill>
                          <a:effectLst/>
                        </a:rPr>
                        <a:t>Crédits : 9</a:t>
                      </a:r>
                      <a:endParaRPr lang="fr-FR" sz="1200">
                        <a:solidFill>
                          <a:schemeClr val="tx1"/>
                        </a:solidFill>
                        <a:effectLst/>
                      </a:endParaRPr>
                    </a:p>
                    <a:p>
                      <a:pPr algn="l">
                        <a:spcAft>
                          <a:spcPts val="0"/>
                        </a:spcAft>
                      </a:pPr>
                      <a:r>
                        <a:rPr lang="fr-FR" sz="1000">
                          <a:solidFill>
                            <a:schemeClr val="tx1"/>
                          </a:solidFill>
                          <a:effectLst/>
                        </a:rPr>
                        <a:t>Coefficients : 5</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Probabilités et Statistiques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55h00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40%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60%</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155396384"/>
                  </a:ext>
                </a:extLst>
              </a:tr>
              <a:tr h="301717">
                <a:tc vMerge="1">
                  <a:txBody>
                    <a:bodyPr/>
                    <a:lstStyle/>
                    <a:p>
                      <a:endParaRPr lang="fr-FR"/>
                    </a:p>
                  </a:txBody>
                  <a:tcPr/>
                </a:tc>
                <a:tc>
                  <a:txBody>
                    <a:bodyPr/>
                    <a:lstStyle/>
                    <a:p>
                      <a:pPr algn="ctr">
                        <a:spcAft>
                          <a:spcPts val="0"/>
                        </a:spcAft>
                      </a:pPr>
                      <a:r>
                        <a:rPr lang="fr-FR" sz="1000">
                          <a:solidFill>
                            <a:schemeClr val="tx1"/>
                          </a:solidFill>
                          <a:effectLst/>
                        </a:rPr>
                        <a:t>Informatique 3</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2118685960"/>
                  </a:ext>
                </a:extLst>
              </a:tr>
              <a:tr h="301717">
                <a:tc vMerge="1">
                  <a:txBody>
                    <a:bodyPr/>
                    <a:lstStyle/>
                    <a:p>
                      <a:endParaRPr lang="fr-FR"/>
                    </a:p>
                  </a:txBody>
                  <a:tcPr/>
                </a:tc>
                <a:tc>
                  <a:txBody>
                    <a:bodyPr/>
                    <a:lstStyle/>
                    <a:p>
                      <a:pPr algn="ctr">
                        <a:spcAft>
                          <a:spcPts val="0"/>
                        </a:spcAft>
                      </a:pPr>
                      <a:r>
                        <a:rPr lang="fr-FR" sz="1000">
                          <a:solidFill>
                            <a:schemeClr val="tx1"/>
                          </a:solidFill>
                          <a:effectLst/>
                        </a:rPr>
                        <a:t>Dessin Technique</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22h30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27h30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dirty="0">
                          <a:solidFill>
                            <a:schemeClr val="tx1"/>
                          </a:solidFill>
                          <a:effectLst/>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482370544"/>
                  </a:ext>
                </a:extLst>
              </a:tr>
              <a:tr h="270306">
                <a:tc vMerge="1">
                  <a:txBody>
                    <a:bodyPr/>
                    <a:lstStyle/>
                    <a:p>
                      <a:endParaRPr lang="fr-FR"/>
                    </a:p>
                  </a:txBody>
                  <a:tcPr/>
                </a:tc>
                <a:tc>
                  <a:txBody>
                    <a:bodyPr/>
                    <a:lstStyle/>
                    <a:p>
                      <a:pPr algn="ctr">
                        <a:spcAft>
                          <a:spcPts val="0"/>
                        </a:spcAft>
                      </a:pPr>
                      <a:r>
                        <a:rPr lang="fr-FR" sz="1000">
                          <a:solidFill>
                            <a:schemeClr val="tx1"/>
                          </a:solidFill>
                          <a:effectLst/>
                        </a:rPr>
                        <a:t>TP Ondes et Vibrations</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 </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1h30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15h00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10h00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fr-FR" sz="1000">
                          <a:solidFill>
                            <a:schemeClr val="tx1"/>
                          </a:solidFill>
                          <a:effectLst/>
                        </a:rPr>
                        <a:t>100%</a:t>
                      </a:r>
                      <a:endParaRPr lang="fr-FR" sz="12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gn="l">
                        <a:spcAft>
                          <a:spcPts val="0"/>
                        </a:spcAft>
                      </a:pPr>
                      <a:r>
                        <a:rPr lang="fr-FR" sz="1000" dirty="0">
                          <a:solidFill>
                            <a:schemeClr val="tx1"/>
                          </a:solidFill>
                          <a:effectLst/>
                        </a:rPr>
                        <a:t> </a:t>
                      </a:r>
                      <a:endParaRPr lang="fr-F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501172608"/>
                  </a:ext>
                </a:extLst>
              </a:tr>
            </a:tbl>
          </a:graphicData>
        </a:graphic>
      </p:graphicFrame>
      <p:graphicFrame>
        <p:nvGraphicFramePr>
          <p:cNvPr id="9" name="Tableau 8">
            <a:extLst>
              <a:ext uri="{FF2B5EF4-FFF2-40B4-BE49-F238E27FC236}">
                <a16:creationId xmlns:a16="http://schemas.microsoft.com/office/drawing/2014/main" xmlns="" id="{59858463-5D1F-4713-8C8A-C4191299D6DD}"/>
              </a:ext>
            </a:extLst>
          </p:cNvPr>
          <p:cNvGraphicFramePr>
            <a:graphicFrameLocks noGrp="1"/>
          </p:cNvGraphicFramePr>
          <p:nvPr>
            <p:extLst>
              <p:ext uri="{D42A27DB-BD31-4B8C-83A1-F6EECF244321}">
                <p14:modId xmlns:p14="http://schemas.microsoft.com/office/powerpoint/2010/main" val="2913396603"/>
              </p:ext>
            </p:extLst>
          </p:nvPr>
        </p:nvGraphicFramePr>
        <p:xfrm>
          <a:off x="22018007" y="31024735"/>
          <a:ext cx="9932165" cy="3953751"/>
        </p:xfrm>
        <a:graphic>
          <a:graphicData uri="http://schemas.openxmlformats.org/drawingml/2006/table">
            <a:tbl>
              <a:tblPr firstRow="1" firstCol="1" bandRow="1">
                <a:tableStyleId>{5C22544A-7EE6-4342-B048-85BDC9FD1C3A}</a:tableStyleId>
              </a:tblPr>
              <a:tblGrid>
                <a:gridCol w="2416665">
                  <a:extLst>
                    <a:ext uri="{9D8B030D-6E8A-4147-A177-3AD203B41FA5}">
                      <a16:colId xmlns:a16="http://schemas.microsoft.com/office/drawing/2014/main" xmlns="" val="3887821065"/>
                    </a:ext>
                  </a:extLst>
                </a:gridCol>
                <a:gridCol w="2416665">
                  <a:extLst>
                    <a:ext uri="{9D8B030D-6E8A-4147-A177-3AD203B41FA5}">
                      <a16:colId xmlns:a16="http://schemas.microsoft.com/office/drawing/2014/main" xmlns="" val="3189538581"/>
                    </a:ext>
                  </a:extLst>
                </a:gridCol>
                <a:gridCol w="314275">
                  <a:extLst>
                    <a:ext uri="{9D8B030D-6E8A-4147-A177-3AD203B41FA5}">
                      <a16:colId xmlns:a16="http://schemas.microsoft.com/office/drawing/2014/main" xmlns="" val="257490620"/>
                    </a:ext>
                  </a:extLst>
                </a:gridCol>
                <a:gridCol w="433482">
                  <a:extLst>
                    <a:ext uri="{9D8B030D-6E8A-4147-A177-3AD203B41FA5}">
                      <a16:colId xmlns:a16="http://schemas.microsoft.com/office/drawing/2014/main" xmlns="" val="198984990"/>
                    </a:ext>
                  </a:extLst>
                </a:gridCol>
                <a:gridCol w="433482">
                  <a:extLst>
                    <a:ext uri="{9D8B030D-6E8A-4147-A177-3AD203B41FA5}">
                      <a16:colId xmlns:a16="http://schemas.microsoft.com/office/drawing/2014/main" xmlns="" val="3357260429"/>
                    </a:ext>
                  </a:extLst>
                </a:gridCol>
                <a:gridCol w="384174">
                  <a:extLst>
                    <a:ext uri="{9D8B030D-6E8A-4147-A177-3AD203B41FA5}">
                      <a16:colId xmlns:a16="http://schemas.microsoft.com/office/drawing/2014/main" xmlns="" val="3508467875"/>
                    </a:ext>
                  </a:extLst>
                </a:gridCol>
                <a:gridCol w="767804">
                  <a:extLst>
                    <a:ext uri="{9D8B030D-6E8A-4147-A177-3AD203B41FA5}">
                      <a16:colId xmlns:a16="http://schemas.microsoft.com/office/drawing/2014/main" xmlns="" val="2416700910"/>
                    </a:ext>
                  </a:extLst>
                </a:gridCol>
                <a:gridCol w="845291">
                  <a:extLst>
                    <a:ext uri="{9D8B030D-6E8A-4147-A177-3AD203B41FA5}">
                      <a16:colId xmlns:a16="http://schemas.microsoft.com/office/drawing/2014/main" xmlns="" val="808238915"/>
                    </a:ext>
                  </a:extLst>
                </a:gridCol>
                <a:gridCol w="861812">
                  <a:extLst>
                    <a:ext uri="{9D8B030D-6E8A-4147-A177-3AD203B41FA5}">
                      <a16:colId xmlns:a16="http://schemas.microsoft.com/office/drawing/2014/main" xmlns="" val="3186817362"/>
                    </a:ext>
                  </a:extLst>
                </a:gridCol>
                <a:gridCol w="520997">
                  <a:extLst>
                    <a:ext uri="{9D8B030D-6E8A-4147-A177-3AD203B41FA5}">
                      <a16:colId xmlns:a16="http://schemas.microsoft.com/office/drawing/2014/main" xmlns="" val="620773058"/>
                    </a:ext>
                  </a:extLst>
                </a:gridCol>
                <a:gridCol w="537518">
                  <a:extLst>
                    <a:ext uri="{9D8B030D-6E8A-4147-A177-3AD203B41FA5}">
                      <a16:colId xmlns:a16="http://schemas.microsoft.com/office/drawing/2014/main" xmlns="" val="3601525950"/>
                    </a:ext>
                  </a:extLst>
                </a:gridCol>
              </a:tblGrid>
              <a:tr h="536769">
                <a:tc rowSpan="2">
                  <a:txBody>
                    <a:bodyPr/>
                    <a:lstStyle/>
                    <a:p>
                      <a:pPr algn="ctr">
                        <a:lnSpc>
                          <a:spcPct val="107000"/>
                        </a:lnSpc>
                        <a:spcAft>
                          <a:spcPts val="800"/>
                        </a:spcAft>
                      </a:pPr>
                      <a:r>
                        <a:rPr lang="fr-FR" sz="1100">
                          <a:solidFill>
                            <a:schemeClr val="tx1"/>
                          </a:solidFill>
                          <a:effectLst/>
                        </a:rPr>
                        <a:t>Semestre 6</a:t>
                      </a:r>
                    </a:p>
                    <a:p>
                      <a:pPr algn="ctr">
                        <a:lnSpc>
                          <a:spcPct val="107000"/>
                        </a:lnSpc>
                        <a:spcAft>
                          <a:spcPts val="800"/>
                        </a:spcAft>
                      </a:pPr>
                      <a:r>
                        <a:rPr lang="fr-FR" sz="1100">
                          <a:solidFill>
                            <a:schemeClr val="tx1"/>
                          </a:solidFill>
                          <a:effectLst/>
                        </a:rPr>
                        <a:t>Unités d'enseignement</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Matières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07000"/>
                        </a:lnSpc>
                        <a:spcAft>
                          <a:spcPts val="800"/>
                        </a:spcAft>
                      </a:pPr>
                      <a:r>
                        <a:rPr lang="fr-FR" sz="1100">
                          <a:solidFill>
                            <a:schemeClr val="tx1"/>
                          </a:solidFill>
                          <a:effectLst/>
                        </a:rPr>
                        <a:t>Crédits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vert="vert270" anchor="ctr"/>
                </a:tc>
                <a:tc rowSpan="2">
                  <a:txBody>
                    <a:bodyPr/>
                    <a:lstStyle/>
                    <a:p>
                      <a:pPr algn="ctr">
                        <a:lnSpc>
                          <a:spcPct val="107000"/>
                        </a:lnSpc>
                        <a:spcAft>
                          <a:spcPts val="800"/>
                        </a:spcAft>
                      </a:pPr>
                      <a:r>
                        <a:rPr lang="fr-FR" sz="1100">
                          <a:solidFill>
                            <a:schemeClr val="tx1"/>
                          </a:solidFill>
                          <a:effectLst/>
                        </a:rPr>
                        <a:t>Coefficient</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vert="vert270" anchor="b"/>
                </a:tc>
                <a:tc gridSpan="3">
                  <a:txBody>
                    <a:bodyPr/>
                    <a:lstStyle/>
                    <a:p>
                      <a:pPr algn="ctr">
                        <a:lnSpc>
                          <a:spcPct val="107000"/>
                        </a:lnSpc>
                        <a:spcAft>
                          <a:spcPts val="800"/>
                        </a:spcAft>
                      </a:pPr>
                      <a:r>
                        <a:rPr lang="fr-FR" sz="1100">
                          <a:solidFill>
                            <a:schemeClr val="tx1"/>
                          </a:solidFill>
                          <a:effectLst/>
                        </a:rPr>
                        <a:t>Volume horaire hebdomadaire</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tc rowSpan="2">
                  <a:txBody>
                    <a:bodyPr/>
                    <a:lstStyle/>
                    <a:p>
                      <a:pPr algn="ctr">
                        <a:lnSpc>
                          <a:spcPct val="107000"/>
                        </a:lnSpc>
                        <a:spcAft>
                          <a:spcPts val="800"/>
                        </a:spcAft>
                      </a:pPr>
                      <a:r>
                        <a:rPr lang="fr-FR" sz="1100">
                          <a:solidFill>
                            <a:schemeClr val="tx1"/>
                          </a:solidFill>
                          <a:effectLst/>
                        </a:rPr>
                        <a:t>Volume Horaire semestriel </a:t>
                      </a:r>
                      <a:br>
                        <a:rPr lang="fr-FR" sz="1100">
                          <a:solidFill>
                            <a:schemeClr val="tx1"/>
                          </a:solidFill>
                          <a:effectLst/>
                        </a:rPr>
                      </a:br>
                      <a:r>
                        <a:rPr lang="fr-FR" sz="1100">
                          <a:solidFill>
                            <a:schemeClr val="tx1"/>
                          </a:solidFill>
                          <a:effectLst/>
                        </a:rPr>
                        <a:t>(15 semaines)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07000"/>
                        </a:lnSpc>
                        <a:spcAft>
                          <a:spcPts val="800"/>
                        </a:spcAft>
                      </a:pPr>
                      <a:r>
                        <a:rPr lang="fr-FR" sz="1000">
                          <a:solidFill>
                            <a:schemeClr val="tx1"/>
                          </a:solidFill>
                          <a:effectLst/>
                        </a:rPr>
                        <a:t>Travail Complémentaire </a:t>
                      </a:r>
                      <a:endParaRPr lang="fr-FR" sz="1100">
                        <a:solidFill>
                          <a:schemeClr val="tx1"/>
                        </a:solidFill>
                        <a:effectLst/>
                      </a:endParaRPr>
                    </a:p>
                    <a:p>
                      <a:pPr algn="ctr">
                        <a:lnSpc>
                          <a:spcPct val="107000"/>
                        </a:lnSpc>
                        <a:spcAft>
                          <a:spcPts val="800"/>
                        </a:spcAft>
                      </a:pPr>
                      <a:r>
                        <a:rPr lang="fr-FR" sz="1000">
                          <a:solidFill>
                            <a:schemeClr val="tx1"/>
                          </a:solidFill>
                          <a:effectLst/>
                        </a:rPr>
                        <a:t>en consultation</a:t>
                      </a:r>
                      <a:endParaRPr lang="fr-FR" sz="1100">
                        <a:solidFill>
                          <a:schemeClr val="tx1"/>
                        </a:solidFill>
                        <a:effectLst/>
                      </a:endParaRPr>
                    </a:p>
                    <a:p>
                      <a:pPr algn="ctr">
                        <a:lnSpc>
                          <a:spcPct val="107000"/>
                        </a:lnSpc>
                        <a:spcAft>
                          <a:spcPts val="800"/>
                        </a:spcAft>
                      </a:pPr>
                      <a:r>
                        <a:rPr lang="fr-FR" sz="1000">
                          <a:solidFill>
                            <a:schemeClr val="tx1"/>
                          </a:solidFill>
                          <a:effectLst/>
                        </a:rPr>
                        <a:t>(15 Semaines)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800"/>
                        </a:spcAft>
                      </a:pPr>
                      <a:r>
                        <a:rPr lang="fr-FR" sz="1100">
                          <a:solidFill>
                            <a:schemeClr val="tx1"/>
                          </a:solidFill>
                          <a:effectLst/>
                        </a:rPr>
                        <a:t>Mode d’évaluation</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fr-FR"/>
                    </a:p>
                  </a:txBody>
                  <a:tcPr/>
                </a:tc>
                <a:extLst>
                  <a:ext uri="{0D108BD9-81ED-4DB2-BD59-A6C34878D82A}">
                    <a16:rowId xmlns:a16="http://schemas.microsoft.com/office/drawing/2014/main" xmlns="" val="2213083347"/>
                  </a:ext>
                </a:extLst>
              </a:tr>
              <a:tr h="1149740">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Intitulé</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Cours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TD</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TP</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Contrôle Continu</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Examen</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2273037857"/>
                  </a:ext>
                </a:extLst>
              </a:tr>
              <a:tr h="354797">
                <a:tc rowSpan="2">
                  <a:txBody>
                    <a:bodyPr/>
                    <a:lstStyle/>
                    <a:p>
                      <a:pPr>
                        <a:lnSpc>
                          <a:spcPct val="107000"/>
                        </a:lnSpc>
                        <a:spcAft>
                          <a:spcPts val="800"/>
                        </a:spcAft>
                      </a:pPr>
                      <a:r>
                        <a:rPr lang="fr-FR" sz="1100">
                          <a:solidFill>
                            <a:schemeClr val="tx1"/>
                          </a:solidFill>
                          <a:effectLst/>
                        </a:rPr>
                        <a:t>UE Fondamentale</a:t>
                      </a:r>
                      <a:br>
                        <a:rPr lang="fr-FR" sz="1100">
                          <a:solidFill>
                            <a:schemeClr val="tx1"/>
                          </a:solidFill>
                          <a:effectLst/>
                        </a:rPr>
                      </a:br>
                      <a:r>
                        <a:rPr lang="fr-FR" sz="1100">
                          <a:solidFill>
                            <a:schemeClr val="tx1"/>
                          </a:solidFill>
                          <a:effectLst/>
                        </a:rPr>
                        <a:t>Code : UEF6.1</a:t>
                      </a:r>
                      <a:br>
                        <a:rPr lang="fr-FR" sz="1100">
                          <a:solidFill>
                            <a:schemeClr val="tx1"/>
                          </a:solidFill>
                          <a:effectLst/>
                        </a:rPr>
                      </a:br>
                      <a:r>
                        <a:rPr lang="fr-FR" sz="1100">
                          <a:solidFill>
                            <a:schemeClr val="tx1"/>
                          </a:solidFill>
                          <a:effectLst/>
                        </a:rPr>
                        <a:t>Crédits : 10</a:t>
                      </a:r>
                      <a:br>
                        <a:rPr lang="fr-FR" sz="1100">
                          <a:solidFill>
                            <a:schemeClr val="tx1"/>
                          </a:solidFill>
                          <a:effectLst/>
                        </a:rPr>
                      </a:br>
                      <a:r>
                        <a:rPr lang="fr-FR" sz="1100">
                          <a:solidFill>
                            <a:schemeClr val="tx1"/>
                          </a:solidFill>
                          <a:effectLst/>
                        </a:rPr>
                        <a:t>Coefficients : 8</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20955">
                        <a:lnSpc>
                          <a:spcPct val="107000"/>
                        </a:lnSpc>
                        <a:spcAft>
                          <a:spcPts val="800"/>
                        </a:spcAft>
                      </a:pPr>
                      <a:r>
                        <a:rPr lang="fr-FR" sz="1100">
                          <a:solidFill>
                            <a:schemeClr val="tx1"/>
                          </a:solidFill>
                          <a:effectLst/>
                        </a:rPr>
                        <a:t>Maintenance du parc roulant</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1291934782"/>
                  </a:ext>
                </a:extLst>
              </a:tr>
              <a:tr h="363944">
                <a:tc vMerge="1">
                  <a:txBody>
                    <a:bodyPr/>
                    <a:lstStyle/>
                    <a:p>
                      <a:endParaRPr lang="fr-FR"/>
                    </a:p>
                  </a:txBody>
                  <a:tcPr/>
                </a:tc>
                <a:tc>
                  <a:txBody>
                    <a:bodyPr/>
                    <a:lstStyle/>
                    <a:p>
                      <a:pPr marL="20955">
                        <a:lnSpc>
                          <a:spcPct val="107000"/>
                        </a:lnSpc>
                        <a:spcAft>
                          <a:spcPts val="800"/>
                        </a:spcAft>
                      </a:pPr>
                      <a:r>
                        <a:rPr lang="fr-FR" sz="1100">
                          <a:solidFill>
                            <a:schemeClr val="tx1"/>
                          </a:solidFill>
                          <a:effectLst/>
                        </a:rPr>
                        <a:t>Confort et sécurité dans les transports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3230350035"/>
                  </a:ext>
                </a:extLst>
              </a:tr>
              <a:tr h="354797">
                <a:tc rowSpan="2">
                  <a:txBody>
                    <a:bodyPr/>
                    <a:lstStyle/>
                    <a:p>
                      <a:pPr>
                        <a:lnSpc>
                          <a:spcPct val="107000"/>
                        </a:lnSpc>
                        <a:spcAft>
                          <a:spcPts val="800"/>
                        </a:spcAft>
                      </a:pPr>
                      <a:r>
                        <a:rPr lang="fr-FR" sz="1100">
                          <a:solidFill>
                            <a:schemeClr val="tx1"/>
                          </a:solidFill>
                          <a:effectLst/>
                        </a:rPr>
                        <a:t>UE Fondamentale</a:t>
                      </a:r>
                      <a:br>
                        <a:rPr lang="fr-FR" sz="1100">
                          <a:solidFill>
                            <a:schemeClr val="tx1"/>
                          </a:solidFill>
                          <a:effectLst/>
                        </a:rPr>
                      </a:br>
                      <a:r>
                        <a:rPr lang="fr-FR" sz="1100">
                          <a:solidFill>
                            <a:schemeClr val="tx1"/>
                          </a:solidFill>
                          <a:effectLst/>
                        </a:rPr>
                        <a:t>Code : UEF6.2</a:t>
                      </a:r>
                      <a:br>
                        <a:rPr lang="fr-FR" sz="1100">
                          <a:solidFill>
                            <a:schemeClr val="tx1"/>
                          </a:solidFill>
                          <a:effectLst/>
                        </a:rPr>
                      </a:br>
                      <a:r>
                        <a:rPr lang="fr-FR" sz="1100">
                          <a:solidFill>
                            <a:schemeClr val="tx1"/>
                          </a:solidFill>
                          <a:effectLst/>
                        </a:rPr>
                        <a:t>Crédits : 8</a:t>
                      </a:r>
                      <a:br>
                        <a:rPr lang="fr-FR" sz="1100">
                          <a:solidFill>
                            <a:schemeClr val="tx1"/>
                          </a:solidFill>
                          <a:effectLst/>
                        </a:rPr>
                      </a:br>
                      <a:r>
                        <a:rPr lang="fr-FR" sz="1100">
                          <a:solidFill>
                            <a:schemeClr val="tx1"/>
                          </a:solidFill>
                          <a:effectLst/>
                        </a:rPr>
                        <a:t>Coefficients :4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fr-FR" sz="1100">
                          <a:solidFill>
                            <a:schemeClr val="tx1"/>
                          </a:solidFill>
                          <a:effectLst/>
                        </a:rPr>
                        <a:t>Transport et aménagement du territoire</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3027114540"/>
                  </a:ext>
                </a:extLst>
              </a:tr>
              <a:tr h="363944">
                <a:tc vMerge="1">
                  <a:txBody>
                    <a:bodyPr/>
                    <a:lstStyle/>
                    <a:p>
                      <a:endParaRPr lang="fr-FR"/>
                    </a:p>
                  </a:txBody>
                  <a:tcPr/>
                </a:tc>
                <a:tc>
                  <a:txBody>
                    <a:bodyPr/>
                    <a:lstStyle/>
                    <a:p>
                      <a:pPr>
                        <a:lnSpc>
                          <a:spcPct val="107000"/>
                        </a:lnSpc>
                        <a:spcAft>
                          <a:spcPts val="800"/>
                        </a:spcAft>
                      </a:pPr>
                      <a:r>
                        <a:rPr lang="fr-FR" sz="1100">
                          <a:solidFill>
                            <a:schemeClr val="tx1"/>
                          </a:solidFill>
                          <a:effectLst/>
                        </a:rPr>
                        <a:t> Informatique 5 : Bases de données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22h30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32h30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902547509"/>
                  </a:ext>
                </a:extLst>
              </a:tr>
              <a:tr h="821804">
                <a:tc>
                  <a:txBody>
                    <a:bodyPr/>
                    <a:lstStyle/>
                    <a:p>
                      <a:pPr>
                        <a:lnSpc>
                          <a:spcPct val="107000"/>
                        </a:lnSpc>
                        <a:spcAft>
                          <a:spcPts val="800"/>
                        </a:spcAft>
                      </a:pPr>
                      <a:r>
                        <a:rPr lang="fr-FR" sz="1100" dirty="0">
                          <a:solidFill>
                            <a:schemeClr val="tx1"/>
                          </a:solidFill>
                          <a:effectLst/>
                        </a:rPr>
                        <a:t>UE : Recherche</a:t>
                      </a:r>
                      <a:br>
                        <a:rPr lang="fr-FR" sz="1100" dirty="0">
                          <a:solidFill>
                            <a:schemeClr val="tx1"/>
                          </a:solidFill>
                          <a:effectLst/>
                        </a:rPr>
                      </a:br>
                      <a:r>
                        <a:rPr lang="fr-FR" sz="1100" dirty="0">
                          <a:solidFill>
                            <a:schemeClr val="tx1"/>
                          </a:solidFill>
                          <a:effectLst/>
                        </a:rPr>
                        <a:t>Code : UET 6.1</a:t>
                      </a:r>
                      <a:br>
                        <a:rPr lang="fr-FR" sz="1100" dirty="0">
                          <a:solidFill>
                            <a:schemeClr val="tx1"/>
                          </a:solidFill>
                          <a:effectLst/>
                        </a:rPr>
                      </a:br>
                      <a:r>
                        <a:rPr lang="fr-FR" sz="1100" dirty="0">
                          <a:solidFill>
                            <a:schemeClr val="tx1"/>
                          </a:solidFill>
                          <a:effectLst/>
                        </a:rPr>
                        <a:t>Crédits : 5</a:t>
                      </a:r>
                      <a:br>
                        <a:rPr lang="fr-FR" sz="1100" dirty="0">
                          <a:solidFill>
                            <a:schemeClr val="tx1"/>
                          </a:solidFill>
                          <a:effectLst/>
                        </a:rPr>
                      </a:br>
                      <a:r>
                        <a:rPr lang="fr-FR" sz="1100" dirty="0">
                          <a:solidFill>
                            <a:schemeClr val="tx1"/>
                          </a:solidFill>
                          <a:effectLst/>
                        </a:rPr>
                        <a:t>Coefficients : 5</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24765">
                        <a:lnSpc>
                          <a:spcPct val="107000"/>
                        </a:lnSpc>
                        <a:spcAft>
                          <a:spcPts val="800"/>
                        </a:spcAft>
                      </a:pPr>
                      <a:r>
                        <a:rPr lang="fr-FR" sz="1100" dirty="0">
                          <a:solidFill>
                            <a:schemeClr val="tx1"/>
                          </a:solidFill>
                          <a:effectLst/>
                        </a:rPr>
                        <a:t> </a:t>
                      </a:r>
                    </a:p>
                    <a:p>
                      <a:pPr marL="24765">
                        <a:lnSpc>
                          <a:spcPct val="107000"/>
                        </a:lnSpc>
                        <a:spcAft>
                          <a:spcPts val="800"/>
                        </a:spcAft>
                      </a:pPr>
                      <a:r>
                        <a:rPr lang="fr-FR" sz="1100" dirty="0">
                          <a:solidFill>
                            <a:schemeClr val="tx1"/>
                          </a:solidFill>
                          <a:effectLst/>
                        </a:rPr>
                        <a:t>Stage de Fin d’études : Préparation du mémoire de fin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fr-FR" sz="11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5</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kern="1200" dirty="0">
                          <a:solidFill>
                            <a:schemeClr val="tx1"/>
                          </a:solidFill>
                          <a:effectLst/>
                          <a:latin typeface="+mn-lt"/>
                          <a:ea typeface="+mn-ea"/>
                          <a:cs typeface="+mn-cs"/>
                        </a:rPr>
                        <a:t>105h</a:t>
                      </a:r>
                    </a:p>
                  </a:txBody>
                  <a:tcPr marL="44450" marR="44450" marT="0" marB="0" anchor="ctr"/>
                </a:tc>
                <a:tc>
                  <a:txBody>
                    <a:bodyPr/>
                    <a:lstStyle/>
                    <a:p>
                      <a:pPr algn="ctr">
                        <a:lnSpc>
                          <a:spcPct val="107000"/>
                        </a:lnSpc>
                        <a:spcAft>
                          <a:spcPts val="0"/>
                        </a:spcAft>
                      </a:pPr>
                      <a:r>
                        <a:rPr lang="fr-FR" sz="1100" kern="1200" dirty="0">
                          <a:solidFill>
                            <a:schemeClr val="tx1"/>
                          </a:solidFill>
                          <a:effectLst/>
                          <a:latin typeface="+mn-lt"/>
                          <a:ea typeface="+mn-ea"/>
                          <a:cs typeface="+mn-cs"/>
                        </a:rPr>
                        <a:t> </a:t>
                      </a:r>
                    </a:p>
                    <a:p>
                      <a:pPr algn="ctr">
                        <a:lnSpc>
                          <a:spcPct val="107000"/>
                        </a:lnSpc>
                        <a:spcAft>
                          <a:spcPts val="800"/>
                        </a:spcAft>
                      </a:pPr>
                      <a:r>
                        <a:rPr lang="fr-FR" sz="1100" kern="1200" dirty="0">
                          <a:solidFill>
                            <a:schemeClr val="tx1"/>
                          </a:solidFill>
                          <a:effectLst/>
                          <a:latin typeface="+mn-lt"/>
                          <a:ea typeface="+mn-ea"/>
                          <a:cs typeface="+mn-cs"/>
                        </a:rPr>
                        <a:t>130h</a:t>
                      </a:r>
                    </a:p>
                  </a:txBody>
                  <a:tcPr marL="44450" marR="44450" marT="0" marB="0"/>
                </a:tc>
                <a:tc>
                  <a:txBody>
                    <a:bodyPr/>
                    <a:lstStyle/>
                    <a:p>
                      <a:pPr>
                        <a:lnSpc>
                          <a:spcPct val="107000"/>
                        </a:lnSpc>
                      </a:pPr>
                      <a:endParaRPr lang="fr-FR" sz="11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dirty="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3378451113"/>
                  </a:ext>
                </a:extLst>
              </a:tr>
            </a:tbl>
          </a:graphicData>
        </a:graphic>
      </p:graphicFrame>
      <p:graphicFrame>
        <p:nvGraphicFramePr>
          <p:cNvPr id="11" name="Tableau 10">
            <a:extLst>
              <a:ext uri="{FF2B5EF4-FFF2-40B4-BE49-F238E27FC236}">
                <a16:creationId xmlns:a16="http://schemas.microsoft.com/office/drawing/2014/main" xmlns="" id="{742CD815-59DC-4F87-91DD-AF2D81707EAF}"/>
              </a:ext>
            </a:extLst>
          </p:cNvPr>
          <p:cNvGraphicFramePr>
            <a:graphicFrameLocks noGrp="1"/>
          </p:cNvGraphicFramePr>
          <p:nvPr>
            <p:extLst>
              <p:ext uri="{D42A27DB-BD31-4B8C-83A1-F6EECF244321}">
                <p14:modId xmlns:p14="http://schemas.microsoft.com/office/powerpoint/2010/main" val="1217780437"/>
              </p:ext>
            </p:extLst>
          </p:nvPr>
        </p:nvGraphicFramePr>
        <p:xfrm>
          <a:off x="12060152" y="31050343"/>
          <a:ext cx="9614481" cy="3963829"/>
        </p:xfrm>
        <a:graphic>
          <a:graphicData uri="http://schemas.openxmlformats.org/drawingml/2006/table">
            <a:tbl>
              <a:tblPr firstRow="1" firstCol="1" bandRow="1">
                <a:tableStyleId>{5C22544A-7EE6-4342-B048-85BDC9FD1C3A}</a:tableStyleId>
              </a:tblPr>
              <a:tblGrid>
                <a:gridCol w="2332114">
                  <a:extLst>
                    <a:ext uri="{9D8B030D-6E8A-4147-A177-3AD203B41FA5}">
                      <a16:colId xmlns:a16="http://schemas.microsoft.com/office/drawing/2014/main" xmlns="" val="4255591009"/>
                    </a:ext>
                  </a:extLst>
                </a:gridCol>
                <a:gridCol w="2332114">
                  <a:extLst>
                    <a:ext uri="{9D8B030D-6E8A-4147-A177-3AD203B41FA5}">
                      <a16:colId xmlns:a16="http://schemas.microsoft.com/office/drawing/2014/main" xmlns="" val="1755172720"/>
                    </a:ext>
                  </a:extLst>
                </a:gridCol>
                <a:gridCol w="341974">
                  <a:extLst>
                    <a:ext uri="{9D8B030D-6E8A-4147-A177-3AD203B41FA5}">
                      <a16:colId xmlns:a16="http://schemas.microsoft.com/office/drawing/2014/main" xmlns="" val="3608317081"/>
                    </a:ext>
                  </a:extLst>
                </a:gridCol>
                <a:gridCol w="444461">
                  <a:extLst>
                    <a:ext uri="{9D8B030D-6E8A-4147-A177-3AD203B41FA5}">
                      <a16:colId xmlns:a16="http://schemas.microsoft.com/office/drawing/2014/main" xmlns="" val="2021472234"/>
                    </a:ext>
                  </a:extLst>
                </a:gridCol>
                <a:gridCol w="444984">
                  <a:extLst>
                    <a:ext uri="{9D8B030D-6E8A-4147-A177-3AD203B41FA5}">
                      <a16:colId xmlns:a16="http://schemas.microsoft.com/office/drawing/2014/main" xmlns="" val="2905537266"/>
                    </a:ext>
                  </a:extLst>
                </a:gridCol>
                <a:gridCol w="444984">
                  <a:extLst>
                    <a:ext uri="{9D8B030D-6E8A-4147-A177-3AD203B41FA5}">
                      <a16:colId xmlns:a16="http://schemas.microsoft.com/office/drawing/2014/main" xmlns="" val="2182409115"/>
                    </a:ext>
                  </a:extLst>
                </a:gridCol>
                <a:gridCol w="604990">
                  <a:extLst>
                    <a:ext uri="{9D8B030D-6E8A-4147-A177-3AD203B41FA5}">
                      <a16:colId xmlns:a16="http://schemas.microsoft.com/office/drawing/2014/main" xmlns="" val="180634606"/>
                    </a:ext>
                  </a:extLst>
                </a:gridCol>
                <a:gridCol w="815718">
                  <a:extLst>
                    <a:ext uri="{9D8B030D-6E8A-4147-A177-3AD203B41FA5}">
                      <a16:colId xmlns:a16="http://schemas.microsoft.com/office/drawing/2014/main" xmlns="" val="2810191139"/>
                    </a:ext>
                  </a:extLst>
                </a:gridCol>
                <a:gridCol w="815718">
                  <a:extLst>
                    <a:ext uri="{9D8B030D-6E8A-4147-A177-3AD203B41FA5}">
                      <a16:colId xmlns:a16="http://schemas.microsoft.com/office/drawing/2014/main" xmlns="" val="1858311877"/>
                    </a:ext>
                  </a:extLst>
                </a:gridCol>
                <a:gridCol w="518712">
                  <a:extLst>
                    <a:ext uri="{9D8B030D-6E8A-4147-A177-3AD203B41FA5}">
                      <a16:colId xmlns:a16="http://schemas.microsoft.com/office/drawing/2014/main" xmlns="" val="261524745"/>
                    </a:ext>
                  </a:extLst>
                </a:gridCol>
                <a:gridCol w="518712">
                  <a:extLst>
                    <a:ext uri="{9D8B030D-6E8A-4147-A177-3AD203B41FA5}">
                      <a16:colId xmlns:a16="http://schemas.microsoft.com/office/drawing/2014/main" xmlns="" val="3887224154"/>
                    </a:ext>
                  </a:extLst>
                </a:gridCol>
              </a:tblGrid>
              <a:tr h="501127">
                <a:tc rowSpan="2">
                  <a:txBody>
                    <a:bodyPr/>
                    <a:lstStyle/>
                    <a:p>
                      <a:pPr algn="ctr">
                        <a:lnSpc>
                          <a:spcPct val="107000"/>
                        </a:lnSpc>
                        <a:spcAft>
                          <a:spcPts val="800"/>
                        </a:spcAft>
                      </a:pPr>
                      <a:r>
                        <a:rPr lang="fr-FR" sz="1100">
                          <a:solidFill>
                            <a:schemeClr val="tx1"/>
                          </a:solidFill>
                          <a:effectLst/>
                        </a:rPr>
                        <a:t>Semestre 5</a:t>
                      </a:r>
                    </a:p>
                    <a:p>
                      <a:pPr algn="ctr">
                        <a:lnSpc>
                          <a:spcPct val="107000"/>
                        </a:lnSpc>
                        <a:spcAft>
                          <a:spcPts val="800"/>
                        </a:spcAft>
                      </a:pPr>
                      <a:r>
                        <a:rPr lang="fr-FR" sz="1100">
                          <a:solidFill>
                            <a:schemeClr val="tx1"/>
                          </a:solidFill>
                          <a:effectLst/>
                        </a:rPr>
                        <a:t>Unités d'enseignement</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Matières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07000"/>
                        </a:lnSpc>
                        <a:spcAft>
                          <a:spcPts val="800"/>
                        </a:spcAft>
                      </a:pPr>
                      <a:r>
                        <a:rPr lang="fr-FR" sz="1100">
                          <a:solidFill>
                            <a:schemeClr val="tx1"/>
                          </a:solidFill>
                          <a:effectLst/>
                        </a:rPr>
                        <a:t>Crédits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vert="vert270" anchor="ctr"/>
                </a:tc>
                <a:tc rowSpan="2">
                  <a:txBody>
                    <a:bodyPr/>
                    <a:lstStyle/>
                    <a:p>
                      <a:pPr algn="ctr">
                        <a:lnSpc>
                          <a:spcPct val="107000"/>
                        </a:lnSpc>
                        <a:spcAft>
                          <a:spcPts val="800"/>
                        </a:spcAft>
                      </a:pPr>
                      <a:r>
                        <a:rPr lang="fr-FR" sz="1100">
                          <a:solidFill>
                            <a:schemeClr val="tx1"/>
                          </a:solidFill>
                          <a:effectLst/>
                        </a:rPr>
                        <a:t>Coefficient</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vert="vert270" anchor="b"/>
                </a:tc>
                <a:tc gridSpan="3">
                  <a:txBody>
                    <a:bodyPr/>
                    <a:lstStyle/>
                    <a:p>
                      <a:pPr algn="ctr">
                        <a:lnSpc>
                          <a:spcPct val="107000"/>
                        </a:lnSpc>
                        <a:spcAft>
                          <a:spcPts val="800"/>
                        </a:spcAft>
                      </a:pPr>
                      <a:r>
                        <a:rPr lang="fr-FR" sz="1100">
                          <a:solidFill>
                            <a:schemeClr val="tx1"/>
                          </a:solidFill>
                          <a:effectLst/>
                        </a:rPr>
                        <a:t>Volume horaire hebdomadaire</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tc rowSpan="2">
                  <a:txBody>
                    <a:bodyPr/>
                    <a:lstStyle/>
                    <a:p>
                      <a:pPr algn="ctr">
                        <a:lnSpc>
                          <a:spcPct val="107000"/>
                        </a:lnSpc>
                        <a:spcAft>
                          <a:spcPts val="800"/>
                        </a:spcAft>
                      </a:pPr>
                      <a:r>
                        <a:rPr lang="fr-FR" sz="1100">
                          <a:solidFill>
                            <a:schemeClr val="tx1"/>
                          </a:solidFill>
                          <a:effectLst/>
                        </a:rPr>
                        <a:t>Volume Horaire semestriel </a:t>
                      </a:r>
                      <a:br>
                        <a:rPr lang="fr-FR" sz="1100">
                          <a:solidFill>
                            <a:schemeClr val="tx1"/>
                          </a:solidFill>
                          <a:effectLst/>
                        </a:rPr>
                      </a:br>
                      <a:r>
                        <a:rPr lang="fr-FR" sz="1100">
                          <a:solidFill>
                            <a:schemeClr val="tx1"/>
                          </a:solidFill>
                          <a:effectLst/>
                        </a:rPr>
                        <a:t>(15 semaines)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07000"/>
                        </a:lnSpc>
                        <a:spcAft>
                          <a:spcPts val="800"/>
                        </a:spcAft>
                      </a:pPr>
                      <a:r>
                        <a:rPr lang="fr-FR" sz="1000">
                          <a:solidFill>
                            <a:schemeClr val="tx1"/>
                          </a:solidFill>
                          <a:effectLst/>
                        </a:rPr>
                        <a:t>Travail Complémentaire </a:t>
                      </a:r>
                      <a:endParaRPr lang="fr-FR" sz="1100">
                        <a:solidFill>
                          <a:schemeClr val="tx1"/>
                        </a:solidFill>
                        <a:effectLst/>
                      </a:endParaRPr>
                    </a:p>
                    <a:p>
                      <a:pPr algn="ctr">
                        <a:lnSpc>
                          <a:spcPct val="107000"/>
                        </a:lnSpc>
                        <a:spcAft>
                          <a:spcPts val="800"/>
                        </a:spcAft>
                      </a:pPr>
                      <a:r>
                        <a:rPr lang="fr-FR" sz="1000">
                          <a:solidFill>
                            <a:schemeClr val="tx1"/>
                          </a:solidFill>
                          <a:effectLst/>
                        </a:rPr>
                        <a:t>en consultation</a:t>
                      </a:r>
                      <a:endParaRPr lang="fr-FR" sz="1100">
                        <a:solidFill>
                          <a:schemeClr val="tx1"/>
                        </a:solidFill>
                        <a:effectLst/>
                      </a:endParaRPr>
                    </a:p>
                    <a:p>
                      <a:pPr algn="ctr">
                        <a:lnSpc>
                          <a:spcPct val="107000"/>
                        </a:lnSpc>
                        <a:spcAft>
                          <a:spcPts val="800"/>
                        </a:spcAft>
                      </a:pPr>
                      <a:r>
                        <a:rPr lang="fr-FR" sz="1000">
                          <a:solidFill>
                            <a:schemeClr val="tx1"/>
                          </a:solidFill>
                          <a:effectLst/>
                        </a:rPr>
                        <a:t>(15 Semaines)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800"/>
                        </a:spcAft>
                      </a:pPr>
                      <a:r>
                        <a:rPr lang="fr-FR" sz="1100">
                          <a:solidFill>
                            <a:schemeClr val="tx1"/>
                          </a:solidFill>
                          <a:effectLst/>
                        </a:rPr>
                        <a:t>Mode d’évaluation</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fr-FR"/>
                    </a:p>
                  </a:txBody>
                  <a:tcPr/>
                </a:tc>
                <a:extLst>
                  <a:ext uri="{0D108BD9-81ED-4DB2-BD59-A6C34878D82A}">
                    <a16:rowId xmlns:a16="http://schemas.microsoft.com/office/drawing/2014/main" xmlns="" val="1819436535"/>
                  </a:ext>
                </a:extLst>
              </a:tr>
              <a:tr h="1073394">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Intitulé</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Cours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TD</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TP</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100">
                          <a:solidFill>
                            <a:schemeClr val="tx1"/>
                          </a:solidFill>
                          <a:effectLst/>
                        </a:rPr>
                        <a:t>Contrôle Continu</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Examen</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2841600449"/>
                  </a:ext>
                </a:extLst>
              </a:tr>
              <a:tr h="405928">
                <a:tc rowSpan="2">
                  <a:txBody>
                    <a:bodyPr/>
                    <a:lstStyle/>
                    <a:p>
                      <a:pPr>
                        <a:lnSpc>
                          <a:spcPct val="107000"/>
                        </a:lnSpc>
                        <a:spcAft>
                          <a:spcPts val="800"/>
                        </a:spcAft>
                      </a:pPr>
                      <a:r>
                        <a:rPr lang="fr-FR" sz="1100">
                          <a:solidFill>
                            <a:schemeClr val="tx1"/>
                          </a:solidFill>
                          <a:effectLst/>
                        </a:rPr>
                        <a:t>UE Fondamentale</a:t>
                      </a:r>
                      <a:br>
                        <a:rPr lang="fr-FR" sz="1100">
                          <a:solidFill>
                            <a:schemeClr val="tx1"/>
                          </a:solidFill>
                          <a:effectLst/>
                        </a:rPr>
                      </a:br>
                      <a:r>
                        <a:rPr lang="fr-FR" sz="1100">
                          <a:solidFill>
                            <a:schemeClr val="tx1"/>
                          </a:solidFill>
                          <a:effectLst/>
                        </a:rPr>
                        <a:t>Code : UEF5.1</a:t>
                      </a:r>
                      <a:br>
                        <a:rPr lang="fr-FR" sz="1100">
                          <a:solidFill>
                            <a:schemeClr val="tx1"/>
                          </a:solidFill>
                          <a:effectLst/>
                        </a:rPr>
                      </a:br>
                      <a:r>
                        <a:rPr lang="fr-FR" sz="1100">
                          <a:solidFill>
                            <a:schemeClr val="tx1"/>
                          </a:solidFill>
                          <a:effectLst/>
                        </a:rPr>
                        <a:t>Crédits :10 </a:t>
                      </a:r>
                      <a:br>
                        <a:rPr lang="fr-FR" sz="1100">
                          <a:solidFill>
                            <a:schemeClr val="tx1"/>
                          </a:solidFill>
                          <a:effectLst/>
                        </a:rPr>
                      </a:br>
                      <a:r>
                        <a:rPr lang="fr-FR" sz="1100">
                          <a:solidFill>
                            <a:schemeClr val="tx1"/>
                          </a:solidFill>
                          <a:effectLst/>
                        </a:rPr>
                        <a:t>Coefficients : 8</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20955">
                        <a:lnSpc>
                          <a:spcPct val="107000"/>
                        </a:lnSpc>
                        <a:spcAft>
                          <a:spcPts val="800"/>
                        </a:spcAft>
                      </a:pPr>
                      <a:r>
                        <a:rPr lang="fr-FR" sz="1100">
                          <a:solidFill>
                            <a:schemeClr val="tx1"/>
                          </a:solidFill>
                          <a:effectLst/>
                        </a:rPr>
                        <a:t>Technologie des véhicules roulants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991579359"/>
                  </a:ext>
                </a:extLst>
              </a:tr>
              <a:tr h="405928">
                <a:tc vMerge="1">
                  <a:txBody>
                    <a:bodyPr/>
                    <a:lstStyle/>
                    <a:p>
                      <a:endParaRPr lang="fr-FR"/>
                    </a:p>
                  </a:txBody>
                  <a:tcPr/>
                </a:tc>
                <a:tc>
                  <a:txBody>
                    <a:bodyPr/>
                    <a:lstStyle/>
                    <a:p>
                      <a:pPr marL="24765">
                        <a:lnSpc>
                          <a:spcPct val="107000"/>
                        </a:lnSpc>
                        <a:spcAft>
                          <a:spcPts val="800"/>
                        </a:spcAft>
                      </a:pPr>
                      <a:r>
                        <a:rPr lang="fr-FR" sz="1100">
                          <a:solidFill>
                            <a:schemeClr val="tx1"/>
                          </a:solidFill>
                          <a:effectLst/>
                        </a:rPr>
                        <a:t>Transport des personnes et des marchandises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0h45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56h15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66h30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3245310290"/>
                  </a:ext>
                </a:extLst>
              </a:tr>
              <a:tr h="331238">
                <a:tc rowSpan="2">
                  <a:txBody>
                    <a:bodyPr/>
                    <a:lstStyle/>
                    <a:p>
                      <a:pPr>
                        <a:lnSpc>
                          <a:spcPct val="107000"/>
                        </a:lnSpc>
                        <a:spcAft>
                          <a:spcPts val="800"/>
                        </a:spcAft>
                      </a:pPr>
                      <a:r>
                        <a:rPr lang="fr-FR" sz="1100">
                          <a:solidFill>
                            <a:schemeClr val="tx1"/>
                          </a:solidFill>
                          <a:effectLst/>
                        </a:rPr>
                        <a:t>UE Fondamentale</a:t>
                      </a:r>
                      <a:br>
                        <a:rPr lang="fr-FR" sz="1100">
                          <a:solidFill>
                            <a:schemeClr val="tx1"/>
                          </a:solidFill>
                          <a:effectLst/>
                        </a:rPr>
                      </a:br>
                      <a:r>
                        <a:rPr lang="fr-FR" sz="1100">
                          <a:solidFill>
                            <a:schemeClr val="tx1"/>
                          </a:solidFill>
                          <a:effectLst/>
                        </a:rPr>
                        <a:t>Code : UEF5.2</a:t>
                      </a:r>
                      <a:br>
                        <a:rPr lang="fr-FR" sz="1100">
                          <a:solidFill>
                            <a:schemeClr val="tx1"/>
                          </a:solidFill>
                          <a:effectLst/>
                        </a:rPr>
                      </a:br>
                      <a:r>
                        <a:rPr lang="fr-FR" sz="1100">
                          <a:solidFill>
                            <a:schemeClr val="tx1"/>
                          </a:solidFill>
                          <a:effectLst/>
                        </a:rPr>
                        <a:t>Crédits : 8</a:t>
                      </a:r>
                      <a:br>
                        <a:rPr lang="fr-FR" sz="1100">
                          <a:solidFill>
                            <a:schemeClr val="tx1"/>
                          </a:solidFill>
                          <a:effectLst/>
                        </a:rPr>
                      </a:br>
                      <a:r>
                        <a:rPr lang="fr-FR" sz="1100">
                          <a:solidFill>
                            <a:schemeClr val="tx1"/>
                          </a:solidFill>
                          <a:effectLst/>
                        </a:rPr>
                        <a:t>Coefficients : 5</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fr-FR" sz="1100">
                          <a:solidFill>
                            <a:schemeClr val="tx1"/>
                          </a:solidFill>
                          <a:effectLst/>
                        </a:rPr>
                        <a:t>Conception des routes et voies de communication</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55h00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2876221783"/>
                  </a:ext>
                </a:extLst>
              </a:tr>
              <a:tr h="501127">
                <a:tc vMerge="1">
                  <a:txBody>
                    <a:bodyPr/>
                    <a:lstStyle/>
                    <a:p>
                      <a:endParaRPr lang="fr-FR"/>
                    </a:p>
                  </a:txBody>
                  <a:tcPr/>
                </a:tc>
                <a:tc>
                  <a:txBody>
                    <a:bodyPr/>
                    <a:lstStyle/>
                    <a:p>
                      <a:pPr>
                        <a:lnSpc>
                          <a:spcPct val="107000"/>
                        </a:lnSpc>
                        <a:spcAft>
                          <a:spcPts val="800"/>
                        </a:spcAft>
                      </a:pPr>
                      <a:r>
                        <a:rPr lang="fr-FR" sz="1100">
                          <a:solidFill>
                            <a:schemeClr val="tx1"/>
                          </a:solidFill>
                          <a:effectLst/>
                        </a:rPr>
                        <a:t>Propulsion, traction électrique et Technologie des Navires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3</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82h30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40%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1256281659"/>
                  </a:ext>
                </a:extLst>
              </a:tr>
              <a:tr h="331238">
                <a:tc rowSpan="2">
                  <a:txBody>
                    <a:bodyPr/>
                    <a:lstStyle/>
                    <a:p>
                      <a:pPr>
                        <a:lnSpc>
                          <a:spcPct val="107000"/>
                        </a:lnSpc>
                        <a:spcAft>
                          <a:spcPts val="800"/>
                        </a:spcAft>
                      </a:pPr>
                      <a:r>
                        <a:rPr lang="fr-FR" sz="1100" dirty="0">
                          <a:solidFill>
                            <a:schemeClr val="tx1"/>
                          </a:solidFill>
                          <a:effectLst/>
                        </a:rPr>
                        <a:t>UE Méthodologique</a:t>
                      </a:r>
                      <a:br>
                        <a:rPr lang="fr-FR" sz="1100" dirty="0">
                          <a:solidFill>
                            <a:schemeClr val="tx1"/>
                          </a:solidFill>
                          <a:effectLst/>
                        </a:rPr>
                      </a:br>
                      <a:r>
                        <a:rPr lang="fr-FR" sz="1100" dirty="0">
                          <a:solidFill>
                            <a:schemeClr val="tx1"/>
                          </a:solidFill>
                          <a:effectLst/>
                        </a:rPr>
                        <a:t>Code : UEM 5.1</a:t>
                      </a:r>
                      <a:br>
                        <a:rPr lang="fr-FR" sz="1100" dirty="0">
                          <a:solidFill>
                            <a:schemeClr val="tx1"/>
                          </a:solidFill>
                          <a:effectLst/>
                        </a:rPr>
                      </a:br>
                      <a:r>
                        <a:rPr lang="fr-FR" sz="1100" dirty="0">
                          <a:solidFill>
                            <a:schemeClr val="tx1"/>
                          </a:solidFill>
                          <a:effectLst/>
                        </a:rPr>
                        <a:t>Crédits : 8</a:t>
                      </a:r>
                      <a:br>
                        <a:rPr lang="fr-FR" sz="1100" dirty="0">
                          <a:solidFill>
                            <a:schemeClr val="tx1"/>
                          </a:solidFill>
                          <a:effectLst/>
                        </a:rPr>
                      </a:br>
                      <a:r>
                        <a:rPr lang="fr-FR" sz="1100" dirty="0">
                          <a:solidFill>
                            <a:schemeClr val="tx1"/>
                          </a:solidFill>
                          <a:effectLst/>
                        </a:rPr>
                        <a:t>Coefficients : 5</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20955">
                        <a:lnSpc>
                          <a:spcPct val="107000"/>
                        </a:lnSpc>
                        <a:spcAft>
                          <a:spcPts val="800"/>
                        </a:spcAft>
                      </a:pPr>
                      <a:r>
                        <a:rPr lang="fr-FR" sz="1100">
                          <a:solidFill>
                            <a:schemeClr val="tx1"/>
                          </a:solidFill>
                          <a:effectLst/>
                        </a:rPr>
                        <a:t>Création et Gestion des entreprises</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3</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fr-FR" sz="11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45h00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27h30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40%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60%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2335134985"/>
                  </a:ext>
                </a:extLst>
              </a:tr>
              <a:tr h="339777">
                <a:tc vMerge="1">
                  <a:txBody>
                    <a:bodyPr/>
                    <a:lstStyle/>
                    <a:p>
                      <a:endParaRPr lang="fr-FR"/>
                    </a:p>
                  </a:txBody>
                  <a:tcPr/>
                </a:tc>
                <a:tc>
                  <a:txBody>
                    <a:bodyPr/>
                    <a:lstStyle/>
                    <a:p>
                      <a:pPr>
                        <a:lnSpc>
                          <a:spcPct val="107000"/>
                        </a:lnSpc>
                        <a:spcAft>
                          <a:spcPts val="800"/>
                        </a:spcAft>
                      </a:pPr>
                      <a:r>
                        <a:rPr lang="fr-FR" sz="1100" dirty="0">
                          <a:solidFill>
                            <a:schemeClr val="tx1"/>
                          </a:solidFill>
                          <a:effectLst/>
                        </a:rPr>
                        <a:t>Logistique dans les transports</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3</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2</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1h30</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22h30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27h30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100" dirty="0">
                          <a:solidFill>
                            <a:schemeClr val="tx1"/>
                          </a:solidFill>
                          <a:effectLst/>
                        </a:rPr>
                        <a:t>100%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xmlns="" val="2067077575"/>
                  </a:ext>
                </a:extLst>
              </a:tr>
            </a:tbl>
          </a:graphicData>
        </a:graphic>
      </p:graphicFrame>
      <p:pic>
        <p:nvPicPr>
          <p:cNvPr id="1237" name="Picture 213" descr="Résultat de recherche d'images pour &quot;transport et logistique&quot;">
            <a:extLst>
              <a:ext uri="{FF2B5EF4-FFF2-40B4-BE49-F238E27FC236}">
                <a16:creationId xmlns:a16="http://schemas.microsoft.com/office/drawing/2014/main" xmlns="" id="{9C65CDEB-2374-4B5F-B907-CF5B88353E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82648" y="17208259"/>
            <a:ext cx="5527324" cy="4127037"/>
          </a:xfrm>
          <a:prstGeom prst="rect">
            <a:avLst/>
          </a:prstGeom>
          <a:noFill/>
          <a:extLst>
            <a:ext uri="{909E8E84-426E-40DD-AFC4-6F175D3DCCD1}">
              <a14:hiddenFill xmlns:a14="http://schemas.microsoft.com/office/drawing/2010/main">
                <a:solidFill>
                  <a:srgbClr val="FFFFFF"/>
                </a:solidFill>
              </a14:hiddenFill>
            </a:ext>
          </a:extLst>
        </p:spPr>
      </p:pic>
      <p:pic>
        <p:nvPicPr>
          <p:cNvPr id="1239" name="Picture 215" descr="Résultat de recherche d'images pour &quot;transport et logistique&quot;">
            <a:extLst>
              <a:ext uri="{FF2B5EF4-FFF2-40B4-BE49-F238E27FC236}">
                <a16:creationId xmlns:a16="http://schemas.microsoft.com/office/drawing/2014/main" xmlns="" id="{72F833C6-7A43-4549-9F07-80F5863F443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154056" y="17208308"/>
            <a:ext cx="5469610" cy="417528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xmlns="" id="{4DFC32F4-B2F5-433B-B7F4-D988385AF51D}"/>
              </a:ext>
            </a:extLst>
          </p:cNvPr>
          <p:cNvPicPr>
            <a:picLocks noChangeAspect="1"/>
          </p:cNvPicPr>
          <p:nvPr/>
        </p:nvPicPr>
        <p:blipFill>
          <a:blip r:embed="rId19"/>
          <a:stretch>
            <a:fillRect/>
          </a:stretch>
        </p:blipFill>
        <p:spPr>
          <a:xfrm>
            <a:off x="21170577" y="21386626"/>
            <a:ext cx="5387919" cy="4175290"/>
          </a:xfrm>
          <a:prstGeom prst="rect">
            <a:avLst/>
          </a:prstGeom>
        </p:spPr>
      </p:pic>
      <p:pic>
        <p:nvPicPr>
          <p:cNvPr id="1245" name="Picture 221" descr="Résultat de recherche d'images pour &quot;transport et logistique&quot;">
            <a:extLst>
              <a:ext uri="{FF2B5EF4-FFF2-40B4-BE49-F238E27FC236}">
                <a16:creationId xmlns:a16="http://schemas.microsoft.com/office/drawing/2014/main" xmlns="" id="{B470EC4B-D20D-4E7A-9D29-C4DF7C0CC83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22053" y="21359875"/>
            <a:ext cx="5387919" cy="4109975"/>
          </a:xfrm>
          <a:prstGeom prst="rect">
            <a:avLst/>
          </a:prstGeom>
          <a:noFill/>
          <a:extLst>
            <a:ext uri="{909E8E84-426E-40DD-AFC4-6F175D3DCCD1}">
              <a14:hiddenFill xmlns:a14="http://schemas.microsoft.com/office/drawing/2010/main">
                <a:solidFill>
                  <a:srgbClr val="FFFFFF"/>
                </a:solidFill>
              </a14:hiddenFill>
            </a:ext>
          </a:extLst>
        </p:spPr>
      </p:pic>
      <p:pic>
        <p:nvPicPr>
          <p:cNvPr id="1281" name="Picture 257" descr="C:\Users\younes\Desktop\transport\1 LOGO\3.png"/>
          <p:cNvPicPr>
            <a:picLocks noChangeAspect="1" noChangeArrowheads="1"/>
          </p:cNvPicPr>
          <p:nvPr/>
        </p:nvPicPr>
        <p:blipFill>
          <a:blip r:embed="rId21" cstate="print"/>
          <a:srcRect/>
          <a:stretch>
            <a:fillRect/>
          </a:stretch>
        </p:blipFill>
        <p:spPr bwMode="auto">
          <a:xfrm>
            <a:off x="27846419" y="1285758"/>
            <a:ext cx="2562303" cy="2562303"/>
          </a:xfrm>
          <a:prstGeom prst="rect">
            <a:avLst/>
          </a:prstGeom>
          <a:noFill/>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2480</TotalTime>
  <Words>859</Words>
  <Application>Microsoft Office PowerPoint</Application>
  <PresentationFormat>Personnalisé</PresentationFormat>
  <Paragraphs>435</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4" baseType="lpstr">
      <vt:lpstr>Modèle par défaut</vt:lpstr>
      <vt:lpstr>Equation</vt:lpstr>
      <vt:lpstr>Équation</vt:lpstr>
      <vt:lpstr>Présentation PowerPoint</vt:lpstr>
    </vt:vector>
  </TitlesOfParts>
  <Company>Ahcène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AKNI</dc:creator>
  <cp:lastModifiedBy>Utilisateur Windows</cp:lastModifiedBy>
  <cp:revision>289</cp:revision>
  <dcterms:created xsi:type="dcterms:W3CDTF">2007-11-08T12:54:42Z</dcterms:created>
  <dcterms:modified xsi:type="dcterms:W3CDTF">2023-07-27T11:58:45Z</dcterms:modified>
</cp:coreProperties>
</file>